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2"/>
  </p:notesMasterIdLst>
  <p:sldIdLst>
    <p:sldId id="256" r:id="rId2"/>
    <p:sldId id="281" r:id="rId3"/>
    <p:sldId id="257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352" r:id="rId16"/>
    <p:sldId id="293" r:id="rId17"/>
    <p:sldId id="353" r:id="rId18"/>
    <p:sldId id="351" r:id="rId19"/>
    <p:sldId id="294" r:id="rId20"/>
    <p:sldId id="295" r:id="rId21"/>
    <p:sldId id="296" r:id="rId22"/>
    <p:sldId id="297" r:id="rId23"/>
    <p:sldId id="298" r:id="rId24"/>
    <p:sldId id="354" r:id="rId25"/>
    <p:sldId id="299" r:id="rId26"/>
    <p:sldId id="356" r:id="rId27"/>
    <p:sldId id="357" r:id="rId28"/>
    <p:sldId id="355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59" r:id="rId58"/>
    <p:sldId id="328" r:id="rId59"/>
    <p:sldId id="35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6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81361-FCED-41E4-9E6E-F28E91F6AC7D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FA717-62C1-40ED-B71F-99E92A5F96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5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A60-AA47-4D20-8196-AACC45CFC63E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1626-3FB0-4FD0-B90F-A12871C24FCF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6175-8289-459A-A489-3EA5F7C0F0C2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62F6-C47C-4859-AF7F-468FD60CE8EC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6C82-86D1-40DF-A252-0648A19DCB4F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52B5-A0B6-4F94-8717-43D9A4F5AB05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04DE-634B-495F-8272-38F9C7E602F8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D0C1-A57F-4A9E-9D81-EE175EA8522F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74F7F-7C4B-48D4-B678-0EFBD219B7AE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FA86-37FC-4C99-AB74-CE3BADB93046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EAB9-4EA0-4513-AF4A-8FC23C63E131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B1C96-7FD5-411B-B3B4-5881091D5B28}" type="datetime1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39568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다양한 예제로 쉽게 배우는</a:t>
            </a:r>
            <a:br>
              <a:rPr lang="en-US" altLang="ko-KR" sz="5600" dirty="0"/>
            </a:br>
            <a:r>
              <a:rPr lang="ko-KR" altLang="en-US" sz="5600" dirty="0" err="1"/>
              <a:t>오라클</a:t>
            </a:r>
            <a:r>
              <a:rPr lang="ko-KR" altLang="en-US" sz="5600" dirty="0"/>
              <a:t> </a:t>
            </a:r>
            <a:r>
              <a:rPr lang="en-US" altLang="ko-KR" sz="5600" dirty="0"/>
              <a:t>SQL </a:t>
            </a:r>
            <a:r>
              <a:rPr lang="ko-KR" altLang="en-US" sz="5600" dirty="0"/>
              <a:t>과 </a:t>
            </a:r>
            <a:r>
              <a:rPr lang="en-US" altLang="ko-KR" sz="5600" dirty="0"/>
              <a:t>PL/SQL</a:t>
            </a:r>
            <a:endParaRPr lang="ko-KR" altLang="en-US" sz="5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9200" y="4271304"/>
            <a:ext cx="6400800" cy="55361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서진수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0B6DDB-CA80-0E09-6361-4470816D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335177"/>
            <a:ext cx="1800200" cy="22423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4640817B-58CD-9429-CBCA-D57E3BC90E32}"/>
              </a:ext>
            </a:extLst>
          </p:cNvPr>
          <p:cNvSpPr txBox="1">
            <a:spLocks/>
          </p:cNvSpPr>
          <p:nvPr/>
        </p:nvSpPr>
        <p:spPr>
          <a:xfrm>
            <a:off x="1219200" y="3376757"/>
            <a:ext cx="6400800" cy="553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highlight>
                  <a:srgbClr val="000000"/>
                </a:highlight>
              </a:rPr>
              <a:t>개정 </a:t>
            </a:r>
            <a:r>
              <a:rPr lang="en-US" altLang="ko-KR" dirty="0">
                <a:highlight>
                  <a:srgbClr val="000000"/>
                </a:highlight>
              </a:rPr>
              <a:t>4</a:t>
            </a:r>
            <a:r>
              <a:rPr lang="ko-KR" altLang="en-US" dirty="0">
                <a:highlight>
                  <a:srgbClr val="000000"/>
                </a:highlight>
              </a:rPr>
              <a:t>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88874-7E6A-C1CC-20E8-941018B6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F5CB4A-4D72-EB29-5401-7DD21A2C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78FD91-F34C-288F-703C-7B3ABED9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082080"/>
            <a:ext cx="7560840" cy="50818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24744"/>
            <a:ext cx="7632848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GROUP BY </a:t>
            </a:r>
            <a:r>
              <a:rPr lang="ko-KR" altLang="en-US" b="1" dirty="0">
                <a:solidFill>
                  <a:schemeClr val="tx1"/>
                </a:solidFill>
              </a:rPr>
              <a:t>절 사용시 주의 사항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528" y="1772816"/>
            <a:ext cx="8640960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SELECT </a:t>
            </a:r>
            <a:r>
              <a:rPr lang="ko-KR" altLang="ko-KR" dirty="0">
                <a:solidFill>
                  <a:schemeClr val="tx1"/>
                </a:solidFill>
              </a:rPr>
              <a:t>절에 사용된 그룹함수 이외의 </a:t>
            </a:r>
            <a:r>
              <a:rPr lang="ko-KR" altLang="ko-KR" dirty="0" err="1">
                <a:solidFill>
                  <a:schemeClr val="tx1"/>
                </a:solidFill>
              </a:rPr>
              <a:t>컬럼이나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표현식은</a:t>
            </a:r>
            <a:r>
              <a:rPr lang="ko-KR" altLang="ko-KR" dirty="0">
                <a:solidFill>
                  <a:schemeClr val="tx1"/>
                </a:solidFill>
              </a:rPr>
              <a:t> 반드시</a:t>
            </a:r>
            <a:r>
              <a:rPr lang="en-US" altLang="ko-KR" dirty="0">
                <a:solidFill>
                  <a:schemeClr val="tx1"/>
                </a:solidFill>
              </a:rPr>
              <a:t> GROUP BY </a:t>
            </a:r>
            <a:r>
              <a:rPr lang="ko-KR" altLang="ko-KR" dirty="0">
                <a:solidFill>
                  <a:schemeClr val="tx1"/>
                </a:solidFill>
              </a:rPr>
              <a:t>절에 사용되어야 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그렇지 않을 경우 아래와 같은 에러가 발생합니다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3장_p5_그림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780928"/>
            <a:ext cx="5980943" cy="25392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9512" y="5445224"/>
            <a:ext cx="87129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하지만</a:t>
            </a:r>
            <a:r>
              <a:rPr lang="en-US" altLang="ko-KR" dirty="0">
                <a:solidFill>
                  <a:schemeClr val="tx1"/>
                </a:solidFill>
              </a:rPr>
              <a:t> GROUP BY </a:t>
            </a:r>
            <a:r>
              <a:rPr lang="ko-KR" altLang="ko-KR" dirty="0">
                <a:solidFill>
                  <a:schemeClr val="tx1"/>
                </a:solidFill>
              </a:rPr>
              <a:t>절에 사용된 </a:t>
            </a:r>
            <a:r>
              <a:rPr lang="ko-KR" altLang="ko-KR" dirty="0" err="1">
                <a:solidFill>
                  <a:schemeClr val="tx1"/>
                </a:solidFill>
              </a:rPr>
              <a:t>컬럼이라도</a:t>
            </a:r>
            <a:r>
              <a:rPr lang="en-US" altLang="ko-KR" dirty="0">
                <a:solidFill>
                  <a:schemeClr val="tx1"/>
                </a:solidFill>
              </a:rPr>
              <a:t> SELECT </a:t>
            </a:r>
            <a:r>
              <a:rPr lang="ko-KR" altLang="ko-KR" dirty="0">
                <a:solidFill>
                  <a:schemeClr val="tx1"/>
                </a:solidFill>
              </a:rPr>
              <a:t>절에는 사용되지 않아도 됩니다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0B95C8-F592-CAE9-36DD-9F895040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24744"/>
            <a:ext cx="7632848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GROUP BY </a:t>
            </a:r>
            <a:r>
              <a:rPr lang="ko-KR" altLang="en-US" b="1" dirty="0">
                <a:solidFill>
                  <a:schemeClr val="tx1"/>
                </a:solidFill>
              </a:rPr>
              <a:t>절 사용시 주의 사항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916832"/>
            <a:ext cx="871296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2. GROUP BY </a:t>
            </a:r>
            <a:r>
              <a:rPr lang="ko-KR" altLang="ko-KR" dirty="0">
                <a:solidFill>
                  <a:schemeClr val="tx1"/>
                </a:solidFill>
              </a:rPr>
              <a:t>절에는 반드시 </a:t>
            </a:r>
            <a:r>
              <a:rPr lang="ko-KR" altLang="ko-KR" dirty="0" err="1">
                <a:solidFill>
                  <a:schemeClr val="tx1"/>
                </a:solidFill>
              </a:rPr>
              <a:t>컬럼명이</a:t>
            </a:r>
            <a:r>
              <a:rPr lang="ko-KR" altLang="ko-KR" dirty="0">
                <a:solidFill>
                  <a:schemeClr val="tx1"/>
                </a:solidFill>
              </a:rPr>
              <a:t> 사용되어야 하며 </a:t>
            </a:r>
            <a:r>
              <a:rPr lang="ko-KR" altLang="ko-KR" dirty="0" err="1">
                <a:solidFill>
                  <a:schemeClr val="tx1"/>
                </a:solidFill>
              </a:rPr>
              <a:t>컬럼</a:t>
            </a:r>
            <a:r>
              <a:rPr lang="en-US" altLang="ko-KR" dirty="0">
                <a:solidFill>
                  <a:schemeClr val="tx1"/>
                </a:solidFill>
              </a:rPr>
              <a:t> Alias </a:t>
            </a:r>
            <a:r>
              <a:rPr lang="ko-KR" altLang="ko-KR" dirty="0">
                <a:solidFill>
                  <a:schemeClr val="tx1"/>
                </a:solidFill>
              </a:rPr>
              <a:t>는 사용하면 안됩니다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 descr="3장_p7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2636912"/>
            <a:ext cx="6180100" cy="25392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98084D-267F-0997-7691-54C63164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5536" y="1196752"/>
            <a:ext cx="8352928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HAVING </a:t>
            </a:r>
            <a:r>
              <a:rPr lang="ko-KR" altLang="ko-KR" b="1" dirty="0">
                <a:solidFill>
                  <a:schemeClr val="tx1"/>
                </a:solidFill>
              </a:rPr>
              <a:t>절</a:t>
            </a:r>
            <a:r>
              <a:rPr lang="ko-KR" altLang="en-US" b="1" dirty="0">
                <a:solidFill>
                  <a:schemeClr val="tx1"/>
                </a:solidFill>
              </a:rPr>
              <a:t>을</a:t>
            </a:r>
            <a:r>
              <a:rPr lang="ko-KR" altLang="ko-KR" b="1" dirty="0">
                <a:solidFill>
                  <a:schemeClr val="tx1"/>
                </a:solidFill>
              </a:rPr>
              <a:t> 사용</a:t>
            </a:r>
            <a:r>
              <a:rPr lang="ko-KR" altLang="en-US" b="1" dirty="0">
                <a:solidFill>
                  <a:schemeClr val="tx1"/>
                </a:solidFill>
              </a:rPr>
              <a:t>해 </a:t>
            </a:r>
            <a:r>
              <a:rPr lang="ko-KR" altLang="en-US" b="1" dirty="0" err="1">
                <a:solidFill>
                  <a:schemeClr val="tx1"/>
                </a:solidFill>
              </a:rPr>
              <a:t>그룹핑한</a:t>
            </a:r>
            <a:r>
              <a:rPr lang="ko-KR" altLang="en-US" b="1" dirty="0">
                <a:solidFill>
                  <a:schemeClr val="tx1"/>
                </a:solidFill>
              </a:rPr>
              <a:t> 조건으로 검색하기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988840"/>
            <a:ext cx="84969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테이블에서 평균 급여가</a:t>
            </a:r>
            <a:r>
              <a:rPr lang="en-US" altLang="ko-KR" b="1" dirty="0">
                <a:solidFill>
                  <a:schemeClr val="tx1"/>
                </a:solidFill>
              </a:rPr>
              <a:t> 2000 </a:t>
            </a:r>
            <a:r>
              <a:rPr lang="ko-KR" altLang="ko-KR" b="1" dirty="0">
                <a:solidFill>
                  <a:schemeClr val="tx1"/>
                </a:solidFill>
              </a:rPr>
              <a:t>이상인 부서의 부서번호와 평균급여를 구하세요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3장_p7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780928"/>
            <a:ext cx="6180100" cy="2539255"/>
          </a:xfrm>
          <a:prstGeom prst="rect">
            <a:avLst/>
          </a:prstGeom>
        </p:spPr>
      </p:pic>
      <p:pic>
        <p:nvPicPr>
          <p:cNvPr id="14" name="그림 13" descr="7번.png"/>
          <p:cNvPicPr/>
          <p:nvPr/>
        </p:nvPicPr>
        <p:blipFill>
          <a:blip r:embed="rId3" cstate="print"/>
          <a:srcRect b="13755"/>
          <a:stretch>
            <a:fillRect/>
          </a:stretch>
        </p:blipFill>
        <p:spPr>
          <a:xfrm>
            <a:off x="7236296" y="3356992"/>
            <a:ext cx="936104" cy="14401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AF6CA18-99CA-3EFB-8EDB-990ECC15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2" name="그림 11" descr="2번.png"/>
          <p:cNvPicPr/>
          <p:nvPr/>
        </p:nvPicPr>
        <p:blipFill>
          <a:blip r:embed="rId2" cstate="print"/>
          <a:srcRect b="16411"/>
          <a:stretch>
            <a:fillRect/>
          </a:stretch>
        </p:blipFill>
        <p:spPr>
          <a:xfrm>
            <a:off x="6550397" y="2276872"/>
            <a:ext cx="973931" cy="1224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04AE3B-3EB9-4B23-BCF5-30AE7BC98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4991100" cy="2695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B70B63-1317-42F9-EBD6-F22CB77B1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6024" y="1124744"/>
            <a:ext cx="594015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en-US" b="1" dirty="0">
                <a:solidFill>
                  <a:schemeClr val="tx1"/>
                </a:solidFill>
              </a:rPr>
              <a:t>반드시 알아야 하는 분석용 함수들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10ED47-BBFE-9739-38AF-232D8D7B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4ED374-8045-8A6C-E408-03C249D110F3}"/>
              </a:ext>
            </a:extLst>
          </p:cNvPr>
          <p:cNvSpPr/>
          <p:nvPr/>
        </p:nvSpPr>
        <p:spPr>
          <a:xfrm>
            <a:off x="423130" y="1618854"/>
            <a:ext cx="6957181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4.1 </a:t>
            </a:r>
            <a:r>
              <a:rPr lang="ko-KR" altLang="en-US" b="1" dirty="0">
                <a:solidFill>
                  <a:schemeClr val="tx1"/>
                </a:solidFill>
              </a:rPr>
              <a:t>각 </a:t>
            </a:r>
            <a:r>
              <a:rPr lang="ko-KR" altLang="en-US" b="1" dirty="0" err="1">
                <a:solidFill>
                  <a:schemeClr val="tx1"/>
                </a:solidFill>
              </a:rPr>
              <a:t>기준별</a:t>
            </a:r>
            <a:r>
              <a:rPr lang="ko-KR" altLang="en-US" b="1" dirty="0">
                <a:solidFill>
                  <a:schemeClr val="tx1"/>
                </a:solidFill>
              </a:rPr>
              <a:t> 소계를 요약해서 보여주는 </a:t>
            </a:r>
            <a:r>
              <a:rPr lang="en-US" altLang="ko-KR" b="1" dirty="0">
                <a:solidFill>
                  <a:schemeClr val="tx1"/>
                </a:solidFill>
              </a:rPr>
              <a:t>ROLLUP( ) 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2D7691-3B34-02F5-53EE-8C54F268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3" y="2208652"/>
            <a:ext cx="8065509" cy="13550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53B4D9-7512-754E-7BB7-2C6D386B5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0" y="3743832"/>
            <a:ext cx="4796942" cy="170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6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6024" y="1124744"/>
            <a:ext cx="594015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en-US" b="1" dirty="0">
                <a:solidFill>
                  <a:schemeClr val="tx1"/>
                </a:solidFill>
              </a:rPr>
              <a:t>반드시 알아야 하는 집계용 함수들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1" y="2204864"/>
            <a:ext cx="79724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2273" y="1700808"/>
            <a:ext cx="4315751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[rollup( ) </a:t>
            </a:r>
            <a:r>
              <a:rPr lang="ko-KR" altLang="en-US" b="1" dirty="0">
                <a:solidFill>
                  <a:schemeClr val="tx1"/>
                </a:solidFill>
              </a:rPr>
              <a:t>함수를 사용하기 전 쿼리 </a:t>
            </a:r>
            <a:r>
              <a:rPr lang="en-US" altLang="ko-KR" b="1" dirty="0">
                <a:solidFill>
                  <a:schemeClr val="tx1"/>
                </a:solidFill>
              </a:rPr>
              <a:t>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EE6228-8D1D-11A0-1C3E-6D2F660AE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6024" y="1124744"/>
            <a:ext cx="594015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en-US" b="1" dirty="0">
                <a:solidFill>
                  <a:schemeClr val="tx1"/>
                </a:solidFill>
              </a:rPr>
              <a:t>반드시 알아야 하는 집계용 함수들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273" y="1700808"/>
            <a:ext cx="594015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[ rollup( ) </a:t>
            </a:r>
            <a:r>
              <a:rPr lang="ko-KR" altLang="en-US" b="1" dirty="0">
                <a:solidFill>
                  <a:schemeClr val="tx1"/>
                </a:solidFill>
              </a:rPr>
              <a:t>함수를 사용하기 전 쿼리의 출력 결과 </a:t>
            </a:r>
            <a:r>
              <a:rPr lang="en-US" altLang="ko-KR" b="1" dirty="0">
                <a:solidFill>
                  <a:schemeClr val="tx1"/>
                </a:solidFill>
              </a:rPr>
              <a:t>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47806A-4B67-A4AF-BAE6-7E8620AF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CD1DAE-74E5-D268-912A-BD072D70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894" y="2132856"/>
            <a:ext cx="6480212" cy="40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1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6024" y="1124744"/>
            <a:ext cx="478802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ko-KR" b="1" dirty="0">
                <a:solidFill>
                  <a:schemeClr val="tx1"/>
                </a:solidFill>
              </a:rPr>
              <a:t>자동으로 소계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와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합계를 구해주는 함수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72816"/>
            <a:ext cx="21602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ROLLUP( ) </a:t>
            </a:r>
            <a:r>
              <a:rPr lang="ko-KR" altLang="ko-KR" b="1" dirty="0">
                <a:solidFill>
                  <a:schemeClr val="tx1"/>
                </a:solidFill>
              </a:rPr>
              <a:t>함수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07" y="2276872"/>
            <a:ext cx="80391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8DFF11D-820A-E75A-9D50-D252D47A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3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10" name="그림 9" descr="3장_p10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04" y="1484784"/>
            <a:ext cx="4078895" cy="3500812"/>
          </a:xfrm>
          <a:prstGeom prst="rect">
            <a:avLst/>
          </a:prstGeom>
        </p:spPr>
      </p:pic>
      <p:pic>
        <p:nvPicPr>
          <p:cNvPr id="12" name="그림 11" descr="3장_p10_그림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0032" y="1484784"/>
            <a:ext cx="4078895" cy="39280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051FF4F-1A32-B39E-C092-DC06DE75D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</a:t>
            </a:r>
            <a:r>
              <a:rPr lang="ko-KR" altLang="en-US" sz="3600" b="1" dirty="0"/>
              <a:t>장</a:t>
            </a:r>
            <a:r>
              <a:rPr lang="en-US" altLang="ko-KR" sz="3600" b="1" dirty="0"/>
              <a:t>.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SQL </a:t>
            </a:r>
            <a:r>
              <a:rPr lang="ko-KR" altLang="en-US" sz="3600" b="1" dirty="0" err="1"/>
              <a:t>복수행</a:t>
            </a:r>
            <a:r>
              <a:rPr lang="ko-KR" altLang="en-US" sz="3600" b="1" dirty="0"/>
              <a:t> 함수를 배웁니다</a:t>
            </a:r>
            <a:endParaRPr lang="ko-KR" altLang="ko-KR" sz="3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2564904"/>
            <a:ext cx="6336704" cy="2808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0" name="그림 9" descr="3번.png"/>
          <p:cNvPicPr/>
          <p:nvPr/>
        </p:nvPicPr>
        <p:blipFill>
          <a:blip r:embed="rId2" cstate="print"/>
          <a:srcRect t="2727" b="15732"/>
          <a:stretch>
            <a:fillRect/>
          </a:stretch>
        </p:blipFill>
        <p:spPr>
          <a:xfrm>
            <a:off x="6876256" y="2996952"/>
            <a:ext cx="1127362" cy="122413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3568" y="2348880"/>
            <a:ext cx="7344816" cy="1872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[ </a:t>
            </a:r>
            <a:r>
              <a:rPr lang="ko-KR" altLang="ko-KR" sz="1500" b="1" dirty="0">
                <a:solidFill>
                  <a:schemeClr val="tx1"/>
                </a:solidFill>
              </a:rPr>
              <a:t>이번 장에서 배울 내용들</a:t>
            </a:r>
            <a:r>
              <a:rPr lang="en-US" altLang="ko-KR" sz="1500" b="1" dirty="0">
                <a:solidFill>
                  <a:schemeClr val="tx1"/>
                </a:solidFill>
              </a:rPr>
              <a:t> ]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1. </a:t>
            </a:r>
            <a:r>
              <a:rPr lang="ko-KR" altLang="ko-KR" sz="1500" dirty="0">
                <a:solidFill>
                  <a:schemeClr val="tx1"/>
                </a:solidFill>
              </a:rPr>
              <a:t>기본적인 그룹함수에 대해서 배웁니다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2. </a:t>
            </a:r>
            <a:r>
              <a:rPr lang="ko-KR" altLang="ko-KR" sz="1500" dirty="0">
                <a:solidFill>
                  <a:schemeClr val="tx1"/>
                </a:solidFill>
              </a:rPr>
              <a:t>소계와 합계를 구하는 방법에 대해서 배웁니다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3. </a:t>
            </a:r>
            <a:r>
              <a:rPr lang="ko-KR" altLang="ko-KR" sz="1500" dirty="0">
                <a:solidFill>
                  <a:schemeClr val="tx1"/>
                </a:solidFill>
              </a:rPr>
              <a:t>데이터들을 집계하여 심플하게 정리해서 출력하는 방법을 배웁니다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4. </a:t>
            </a:r>
            <a:r>
              <a:rPr lang="ko-KR" altLang="ko-KR" sz="1500" dirty="0">
                <a:solidFill>
                  <a:schemeClr val="tx1"/>
                </a:solidFill>
              </a:rPr>
              <a:t>누적 합계</a:t>
            </a:r>
            <a:r>
              <a:rPr lang="en-US" altLang="ko-KR" sz="1500" dirty="0">
                <a:solidFill>
                  <a:schemeClr val="tx1"/>
                </a:solidFill>
              </a:rPr>
              <a:t> , </a:t>
            </a:r>
            <a:r>
              <a:rPr lang="ko-KR" altLang="ko-KR" sz="1500" dirty="0">
                <a:solidFill>
                  <a:schemeClr val="tx1"/>
                </a:solidFill>
              </a:rPr>
              <a:t>각종 비율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등을 구하는 방법을 배웁니다</a:t>
            </a:r>
            <a:r>
              <a:rPr lang="en-US" altLang="ko-KR" sz="1500" dirty="0">
                <a:solidFill>
                  <a:schemeClr val="tx1"/>
                </a:solidFill>
              </a:rPr>
              <a:t>.                 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44543B-0910-CD13-8B60-15EFF318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" name="그림 9" descr="3장_p11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640" y="1196752"/>
            <a:ext cx="4524126" cy="481137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04048" y="1700808"/>
            <a:ext cx="3672408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테이블을 복사하는</a:t>
            </a:r>
            <a:r>
              <a:rPr lang="en-US" altLang="ko-KR" dirty="0">
                <a:solidFill>
                  <a:schemeClr val="tx1"/>
                </a:solidFill>
              </a:rPr>
              <a:t> CTAS </a:t>
            </a:r>
            <a:r>
              <a:rPr lang="ko-KR" altLang="ko-KR" dirty="0">
                <a:solidFill>
                  <a:schemeClr val="tx1"/>
                </a:solidFill>
              </a:rPr>
              <a:t>문법은 </a:t>
            </a:r>
          </a:p>
          <a:p>
            <a:r>
              <a:rPr lang="ko-KR" altLang="ko-KR" dirty="0">
                <a:solidFill>
                  <a:schemeClr val="tx1"/>
                </a:solidFill>
              </a:rPr>
              <a:t>뒷부분의</a:t>
            </a:r>
            <a:r>
              <a:rPr lang="en-US" altLang="ko-KR" dirty="0">
                <a:solidFill>
                  <a:schemeClr val="tx1"/>
                </a:solidFill>
              </a:rPr>
              <a:t> DDL </a:t>
            </a:r>
            <a:r>
              <a:rPr lang="ko-KR" altLang="ko-KR" dirty="0">
                <a:solidFill>
                  <a:schemeClr val="tx1"/>
                </a:solidFill>
              </a:rPr>
              <a:t>장에서 배웁니다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A98FA9-5359-D7F4-FA63-D48386EE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10" name="그림 9" descr="3장_p11_그림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32" y="1628800"/>
            <a:ext cx="5032552" cy="265846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75856" y="3717032"/>
            <a:ext cx="4176464" cy="9361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테스트를 위해 데이터를 추가로 입력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01FA5C-A54D-6159-954F-6FBC1DF2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36096" y="2620152"/>
            <a:ext cx="3024336" cy="72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101</a:t>
            </a:r>
            <a:r>
              <a:rPr lang="ko-KR" altLang="en-US" b="1" dirty="0">
                <a:solidFill>
                  <a:schemeClr val="tx1"/>
                </a:solidFill>
              </a:rPr>
              <a:t>번 부서에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같은 직급이 </a:t>
            </a:r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ko-KR" altLang="en-US" b="1" dirty="0">
                <a:solidFill>
                  <a:schemeClr val="tx1"/>
                </a:solidFill>
              </a:rPr>
              <a:t>명씩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4218B2-2D00-4615-303C-33C52EAB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ECCA17-C5CF-5E78-9E11-6C511000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4" y="1188913"/>
            <a:ext cx="4942493" cy="50252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DD8061-57EC-E544-7AE1-A85AFC48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640AFE-724D-DEF9-5305-9362E502B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052736"/>
            <a:ext cx="7272808" cy="50469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34093" y="2420888"/>
            <a:ext cx="4536504" cy="1296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실행계획에 대한 내용은 튜닝을 배워야 알 수 있는 부분이라서 </a:t>
            </a:r>
            <a:r>
              <a:rPr lang="en-US" altLang="ko-KR" sz="1500" dirty="0">
                <a:solidFill>
                  <a:schemeClr val="tx1"/>
                </a:solidFill>
              </a:rPr>
              <a:t>PPT </a:t>
            </a:r>
            <a:r>
              <a:rPr lang="ko-KR" altLang="en-US" sz="1500" dirty="0">
                <a:solidFill>
                  <a:schemeClr val="tx1"/>
                </a:solidFill>
              </a:rPr>
              <a:t>에서는 그냥 넘어가겠습니다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en-US" sz="1500" dirty="0">
                <a:solidFill>
                  <a:schemeClr val="tx1"/>
                </a:solidFill>
              </a:rPr>
              <a:t>내용이 더 궁금하신 분들은 </a:t>
            </a:r>
            <a:r>
              <a:rPr lang="en-US" altLang="ko-KR" sz="1500" dirty="0">
                <a:solidFill>
                  <a:schemeClr val="tx1"/>
                </a:solidFill>
              </a:rPr>
              <a:t>SQL </a:t>
            </a:r>
            <a:r>
              <a:rPr lang="ko-KR" altLang="en-US" sz="1500" dirty="0">
                <a:solidFill>
                  <a:schemeClr val="tx1"/>
                </a:solidFill>
              </a:rPr>
              <a:t>튜닝 관련된 책을 공부해주세요</a:t>
            </a:r>
            <a:r>
              <a:rPr lang="en-US" altLang="ko-KR" sz="1500" dirty="0">
                <a:solidFill>
                  <a:schemeClr val="tx1"/>
                </a:solidFill>
              </a:rPr>
              <a:t>~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3" name="그림 12" descr="4번.png"/>
          <p:cNvPicPr/>
          <p:nvPr/>
        </p:nvPicPr>
        <p:blipFill>
          <a:blip r:embed="rId2" cstate="print"/>
          <a:srcRect b="14051"/>
          <a:stretch>
            <a:fillRect/>
          </a:stretch>
        </p:blipFill>
        <p:spPr>
          <a:xfrm>
            <a:off x="6240901" y="2168860"/>
            <a:ext cx="1224136" cy="1800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DCBA6F0-4782-0DDD-5E22-5017A4E4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53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078701"/>
            <a:ext cx="77768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CUBE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소계와 전체 합계까지 출력하는 함수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27784" y="2420888"/>
            <a:ext cx="38164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48003"/>
            <a:ext cx="7992888" cy="446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D3972E-5358-920E-B5A1-9EA72E97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078701"/>
            <a:ext cx="77768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CUBE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소계와 전체 합계까지 출력하는 함수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27784" y="2420888"/>
            <a:ext cx="38164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6" y="1844823"/>
            <a:ext cx="796290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70A6D2-BF8B-FF1F-1BFC-F5E23F38E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06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078701"/>
            <a:ext cx="77768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CUBE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소계와 전체 합계까지 출력하는 함수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27784" y="2420888"/>
            <a:ext cx="38164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84" y="1654766"/>
            <a:ext cx="6051212" cy="448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94A1B8-FE72-9D7D-027F-37931153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7007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24744"/>
            <a:ext cx="28803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CUBE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4093" y="2420888"/>
            <a:ext cx="4536504" cy="1296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실행계획에 대한 내용은 튜닝을 배워야 알 수 있는 부분이라서 </a:t>
            </a:r>
            <a:r>
              <a:rPr lang="en-US" altLang="ko-KR" sz="1500" dirty="0">
                <a:solidFill>
                  <a:schemeClr val="tx1"/>
                </a:solidFill>
              </a:rPr>
              <a:t>PPT </a:t>
            </a:r>
            <a:r>
              <a:rPr lang="ko-KR" altLang="en-US" sz="1500" dirty="0">
                <a:solidFill>
                  <a:schemeClr val="tx1"/>
                </a:solidFill>
              </a:rPr>
              <a:t>에서는 그냥 넘어가겠습니다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en-US" sz="1500" dirty="0">
                <a:solidFill>
                  <a:schemeClr val="tx1"/>
                </a:solidFill>
              </a:rPr>
              <a:t>내용이 더 궁금하신 분들은 </a:t>
            </a:r>
            <a:r>
              <a:rPr lang="en-US" altLang="ko-KR" sz="1500" dirty="0">
                <a:solidFill>
                  <a:schemeClr val="tx1"/>
                </a:solidFill>
              </a:rPr>
              <a:t>SQL </a:t>
            </a:r>
            <a:r>
              <a:rPr lang="ko-KR" altLang="en-US" sz="1500" dirty="0">
                <a:solidFill>
                  <a:schemeClr val="tx1"/>
                </a:solidFill>
              </a:rPr>
              <a:t>튜닝 관련된 책을 공부해주세요</a:t>
            </a:r>
            <a:r>
              <a:rPr lang="en-US" altLang="ko-KR" sz="1500" dirty="0">
                <a:solidFill>
                  <a:schemeClr val="tx1"/>
                </a:solidFill>
              </a:rPr>
              <a:t>~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5" name="그림 14" descr="4번.png"/>
          <p:cNvPicPr/>
          <p:nvPr/>
        </p:nvPicPr>
        <p:blipFill>
          <a:blip r:embed="rId2" cstate="print"/>
          <a:srcRect b="14051"/>
          <a:stretch>
            <a:fillRect/>
          </a:stretch>
        </p:blipFill>
        <p:spPr>
          <a:xfrm>
            <a:off x="6240901" y="2168860"/>
            <a:ext cx="1224136" cy="1800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8BBBC3-0E3F-4373-256F-663F334F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08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3528" y="1232756"/>
            <a:ext cx="36004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4.3 GROUPING SETS( )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3장_p14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48" y="2276872"/>
            <a:ext cx="2217540" cy="3163537"/>
          </a:xfrm>
          <a:prstGeom prst="rect">
            <a:avLst/>
          </a:prstGeom>
        </p:spPr>
      </p:pic>
      <p:pic>
        <p:nvPicPr>
          <p:cNvPr id="14" name="그림 13" descr="3장_p14_그림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3928" y="2276872"/>
            <a:ext cx="3071618" cy="27039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6B9963-CD4B-B88B-AC33-03D8C6642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51520" y="1052736"/>
            <a:ext cx="42839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GROUP </a:t>
            </a:r>
            <a:r>
              <a:rPr lang="ko-KR" altLang="ko-KR" b="1" dirty="0">
                <a:solidFill>
                  <a:schemeClr val="tx1"/>
                </a:solidFill>
              </a:rPr>
              <a:t>함수의 종류</a:t>
            </a:r>
            <a:endParaRPr lang="ko-KR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539552" y="1628800"/>
          <a:ext cx="7848872" cy="4464494"/>
        </p:xfrm>
        <a:graphic>
          <a:graphicData uri="http://schemas.openxmlformats.org/drawingml/2006/table">
            <a:tbl>
              <a:tblPr/>
              <a:tblGrid>
                <a:gridCol w="13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70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함</a:t>
                      </a:r>
                      <a:r>
                        <a:rPr lang="en-US" alt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수</a:t>
                      </a:r>
                      <a:r>
                        <a:rPr lang="en-US" alt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이</a:t>
                      </a:r>
                      <a:r>
                        <a:rPr lang="en-US" alt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100" b="1" kern="100" dirty="0" err="1">
                          <a:latin typeface="맑은 고딕"/>
                          <a:ea typeface="맑은 고딕"/>
                          <a:cs typeface="Times New Roman"/>
                        </a:rPr>
                        <a:t>름</a:t>
                      </a:r>
                      <a:endParaRPr lang="ko-KR" sz="11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의</a:t>
                      </a:r>
                      <a:r>
                        <a:rPr lang="en-US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              </a:t>
                      </a: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사  용  예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69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COUNT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입력되는 데이터들의 총 건수를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COUNT(</a:t>
                      </a:r>
                      <a:r>
                        <a:rPr lang="en-US" sz="1100" kern="100" dirty="0" err="1">
                          <a:latin typeface="맑은 고딕"/>
                          <a:ea typeface="맑은 고딕"/>
                          <a:cs typeface="Times New Roman"/>
                        </a:rPr>
                        <a:t>sal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69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SUM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입력되는 데이터들의 합계값 구해서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SUM(sal)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69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AVG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입력되는 데이터들의 평균값 구해서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AVG(sal)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69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MAX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입력되는 데이터들 중 가장 큰 값을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MAX(sal)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69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MIN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입력되는 데이터들 중 가장 작은 값을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MIN(sal)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69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STDDEV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입력되는 데이터 값들의 표준 편차 값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STDDEV(sal)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VARIANCE 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입력되는 데이터 값들의 분산 값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VARIANCE(sal)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ROLLUP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입력되는 데이터들의 소계값을 자동으로 계산해서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CUBE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입력되는 데이터들의 소계 및 전체 총계를 자동 계산 후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GROUPINGSET</a:t>
                      </a:r>
                      <a:r>
                        <a:rPr lang="en-US" sz="1100" b="1" kern="1200">
                          <a:latin typeface="굴림"/>
                          <a:ea typeface="맑은 고딕"/>
                          <a:cs typeface="+mn-cs"/>
                        </a:rPr>
                        <a:t> 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한번의 쿼리로 여러 개의 함수들을 그룹으로 수행 가능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LISTAGG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예제 참고하세요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PIVOT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예제 참고하세요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LAG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예제 참고하세요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LEAD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예제 참고하세요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RANK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예제 참고하세요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DENSE_RANK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예제 참고하세요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478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누계집계하기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본문 예제 참고하세요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본문 예 참조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F8F8364-D46B-92DD-4A01-45F9FF37F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0" name="그림 9" descr="3장_p15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739" y="1595412"/>
            <a:ext cx="4830521" cy="36671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06E0EE-2C6E-F6FF-78BC-A20C29F1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124744"/>
            <a:ext cx="46805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LISTAGG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15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060847"/>
            <a:ext cx="7347755" cy="302757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3528" y="5373216"/>
            <a:ext cx="8420207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주의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출력되는 값이 </a:t>
            </a:r>
            <a:r>
              <a:rPr lang="en-US" altLang="ko-KR" b="1" dirty="0">
                <a:solidFill>
                  <a:srgbClr val="FF0000"/>
                </a:solidFill>
              </a:rPr>
              <a:t>4000 BYTE</a:t>
            </a:r>
            <a:r>
              <a:rPr lang="ko-KR" altLang="en-US" b="1" dirty="0">
                <a:solidFill>
                  <a:srgbClr val="FF0000"/>
                </a:solidFill>
              </a:rPr>
              <a:t>가 넘을 경우 오류가 발생합니다</a:t>
            </a:r>
            <a:r>
              <a:rPr lang="en-US" altLang="ko-KR" b="1" dirty="0">
                <a:solidFill>
                  <a:srgbClr val="FF0000"/>
                </a:solidFill>
              </a:rPr>
              <a:t>!!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만약 </a:t>
            </a:r>
            <a:r>
              <a:rPr lang="en-US" altLang="ko-KR" b="1" dirty="0">
                <a:solidFill>
                  <a:srgbClr val="FF0000"/>
                </a:solidFill>
              </a:rPr>
              <a:t>4000 BYTE </a:t>
            </a:r>
            <a:r>
              <a:rPr lang="ko-KR" altLang="en-US" b="1" dirty="0">
                <a:solidFill>
                  <a:srgbClr val="FF0000"/>
                </a:solidFill>
              </a:rPr>
              <a:t>가 넘을 경우 </a:t>
            </a:r>
            <a:r>
              <a:rPr lang="en-US" altLang="ko-KR" b="1" dirty="0">
                <a:solidFill>
                  <a:srgbClr val="FF0000"/>
                </a:solidFill>
              </a:rPr>
              <a:t>XMLAGG XML </a:t>
            </a:r>
            <a:r>
              <a:rPr lang="ko-KR" altLang="en-US" b="1" dirty="0">
                <a:solidFill>
                  <a:srgbClr val="FF0000"/>
                </a:solidFill>
              </a:rPr>
              <a:t>함수 쓰세요</a:t>
            </a:r>
            <a:r>
              <a:rPr lang="en-US" altLang="ko-KR" b="1" dirty="0">
                <a:solidFill>
                  <a:srgbClr val="FF0000"/>
                </a:solidFill>
              </a:rPr>
              <a:t>~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1B502-86EC-C55B-297A-58BC6399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4.5  PIVOT( ) </a:t>
            </a:r>
            <a:r>
              <a:rPr lang="ko-KR" altLang="ko-KR" b="1" dirty="0">
                <a:solidFill>
                  <a:schemeClr val="tx1"/>
                </a:solidFill>
              </a:rPr>
              <a:t>함</a:t>
            </a:r>
            <a:r>
              <a:rPr lang="ko-KR" altLang="en-US" b="1" dirty="0">
                <a:solidFill>
                  <a:schemeClr val="tx1"/>
                </a:solidFill>
              </a:rPr>
              <a:t>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259632" y="1772816"/>
          <a:ext cx="5688631" cy="3960439"/>
        </p:xfrm>
        <a:graphic>
          <a:graphicData uri="http://schemas.openxmlformats.org/drawingml/2006/table">
            <a:tbl>
              <a:tblPr/>
              <a:tblGrid>
                <a:gridCol w="871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7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weekno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day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dayno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weekno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day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맑은 고딕"/>
                          <a:ea typeface="맑은 고딕"/>
                          <a:cs typeface="Times New Roman"/>
                        </a:rPr>
                        <a:t>dayno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16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17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18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19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5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20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6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7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8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9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10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25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11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26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27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28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14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5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29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15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5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30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96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맑은 고딕"/>
                          <a:ea typeface="맑은 고딕"/>
                          <a:cs typeface="Times New Roman"/>
                        </a:rPr>
                        <a:t>5</a:t>
                      </a:r>
                      <a:endParaRPr lang="ko-KR" sz="15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latin typeface="맑은 고딕"/>
                          <a:ea typeface="맑은 고딕"/>
                          <a:cs typeface="Times New Roman"/>
                        </a:rPr>
                        <a:t>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latin typeface="맑은 고딕"/>
                          <a:ea typeface="맑은 고딕"/>
                          <a:cs typeface="Times New Roman"/>
                        </a:rPr>
                        <a:t>31</a:t>
                      </a:r>
                      <a:endParaRPr lang="ko-KR" sz="15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C8F27CB-4353-A99E-C97F-D55D2118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24744"/>
            <a:ext cx="87849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① Pivot </a:t>
            </a:r>
            <a:r>
              <a:rPr lang="ko-KR" altLang="ko-KR" b="1" dirty="0">
                <a:solidFill>
                  <a:schemeClr val="tx1"/>
                </a:solidFill>
              </a:rPr>
              <a:t>기능을 사용하지 않고 </a:t>
            </a:r>
            <a:r>
              <a:rPr lang="en-US" altLang="ko-KR" b="1" dirty="0">
                <a:solidFill>
                  <a:schemeClr val="tx1"/>
                </a:solidFill>
              </a:rPr>
              <a:t>decode </a:t>
            </a:r>
            <a:r>
              <a:rPr lang="ko-KR" altLang="ko-KR" b="1" dirty="0">
                <a:solidFill>
                  <a:schemeClr val="tx1"/>
                </a:solidFill>
              </a:rPr>
              <a:t>함수를 활용하는 기존 방법 사용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17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44" y="1628800"/>
            <a:ext cx="4141131" cy="4524126"/>
          </a:xfrm>
          <a:prstGeom prst="rect">
            <a:avLst/>
          </a:prstGeom>
        </p:spPr>
      </p:pic>
      <p:pic>
        <p:nvPicPr>
          <p:cNvPr id="13" name="그림 12" descr="7번.png"/>
          <p:cNvPicPr/>
          <p:nvPr/>
        </p:nvPicPr>
        <p:blipFill>
          <a:blip r:embed="rId3" cstate="print"/>
          <a:srcRect b="15699"/>
          <a:stretch>
            <a:fillRect/>
          </a:stretch>
        </p:blipFill>
        <p:spPr>
          <a:xfrm>
            <a:off x="6876256" y="3068960"/>
            <a:ext cx="1168723" cy="16561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C98106-27E0-D86C-7CE9-1565A02F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268760"/>
            <a:ext cx="799288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달력 만들기 단계를 자세히 살펴 봅니다</a:t>
            </a:r>
          </a:p>
        </p:txBody>
      </p:sp>
      <p:pic>
        <p:nvPicPr>
          <p:cNvPr id="12" name="그림 11" descr="3장_p17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060848"/>
            <a:ext cx="5644386" cy="27144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419872" y="4437112"/>
            <a:ext cx="4968552" cy="8640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day </a:t>
            </a:r>
            <a:r>
              <a:rPr lang="ko-KR" altLang="en-US" b="1" dirty="0">
                <a:solidFill>
                  <a:schemeClr val="tx1"/>
                </a:solidFill>
              </a:rPr>
              <a:t>값이 </a:t>
            </a:r>
            <a:r>
              <a:rPr lang="en-US" altLang="ko-KR" b="1" dirty="0">
                <a:solidFill>
                  <a:schemeClr val="tx1"/>
                </a:solidFill>
              </a:rPr>
              <a:t>‘</a:t>
            </a:r>
            <a:r>
              <a:rPr lang="ko-KR" altLang="en-US" b="1" dirty="0">
                <a:solidFill>
                  <a:schemeClr val="tx1"/>
                </a:solidFill>
              </a:rPr>
              <a:t>요일</a:t>
            </a:r>
            <a:r>
              <a:rPr lang="en-US" altLang="ko-KR" b="1" dirty="0">
                <a:solidFill>
                  <a:schemeClr val="tx1"/>
                </a:solidFill>
              </a:rPr>
              <a:t>’ </a:t>
            </a:r>
            <a:r>
              <a:rPr lang="ko-KR" altLang="en-US" b="1" dirty="0">
                <a:solidFill>
                  <a:schemeClr val="tx1"/>
                </a:solidFill>
              </a:rPr>
              <a:t>이면 </a:t>
            </a:r>
            <a:r>
              <a:rPr lang="en-US" altLang="ko-KR" b="1" dirty="0" err="1">
                <a:solidFill>
                  <a:schemeClr val="tx1"/>
                </a:solidFill>
              </a:rPr>
              <a:t>dayno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값을 출력하고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아니면 </a:t>
            </a:r>
            <a:r>
              <a:rPr lang="en-US" altLang="ko-KR" b="1" dirty="0">
                <a:solidFill>
                  <a:schemeClr val="tx1"/>
                </a:solidFill>
              </a:rPr>
              <a:t>NULL </a:t>
            </a:r>
            <a:r>
              <a:rPr lang="ko-KR" altLang="en-US" b="1" dirty="0">
                <a:solidFill>
                  <a:schemeClr val="tx1"/>
                </a:solidFill>
              </a:rPr>
              <a:t>값을 출력하라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394218-C92C-0950-B674-0B2DADA9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0" name="그림 9" descr="3장_p18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980728"/>
            <a:ext cx="2839427" cy="5230751"/>
          </a:xfrm>
          <a:prstGeom prst="rect">
            <a:avLst/>
          </a:prstGeom>
        </p:spPr>
      </p:pic>
      <p:pic>
        <p:nvPicPr>
          <p:cNvPr id="12" name="그림 11" descr="3번.png"/>
          <p:cNvPicPr/>
          <p:nvPr/>
        </p:nvPicPr>
        <p:blipFill>
          <a:blip r:embed="rId3" cstate="print"/>
          <a:srcRect t="4762" b="18439"/>
          <a:stretch>
            <a:fillRect/>
          </a:stretch>
        </p:blipFill>
        <p:spPr>
          <a:xfrm>
            <a:off x="5724128" y="2852936"/>
            <a:ext cx="1120775" cy="11521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27984" y="1412776"/>
            <a:ext cx="3960440" cy="1080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왼쪽 화면처럼 각 요일에 해당되는 숫자가 전부 다 출력이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왼쪽 화면을 꼭 이해해야 합니다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C37D1F-010D-B35B-0E5C-3625AA2CA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0" name="그림 9" descr="3장_p18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16832"/>
            <a:ext cx="4883183" cy="2855226"/>
          </a:xfrm>
          <a:prstGeom prst="rect">
            <a:avLst/>
          </a:prstGeom>
        </p:spPr>
      </p:pic>
      <p:pic>
        <p:nvPicPr>
          <p:cNvPr id="12" name="그림 11" descr="3번.png"/>
          <p:cNvPicPr/>
          <p:nvPr/>
        </p:nvPicPr>
        <p:blipFill>
          <a:blip r:embed="rId3" cstate="print"/>
          <a:srcRect t="4762" b="18439"/>
          <a:stretch>
            <a:fillRect/>
          </a:stretch>
        </p:blipFill>
        <p:spPr>
          <a:xfrm>
            <a:off x="5724128" y="2852936"/>
            <a:ext cx="1120775" cy="11521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067944" y="4293096"/>
            <a:ext cx="4536504" cy="1584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두 번째로 각 요일 별로 공백을 없애기 위해 </a:t>
            </a:r>
            <a:r>
              <a:rPr lang="en-US" altLang="ko-KR" dirty="0">
                <a:solidFill>
                  <a:schemeClr val="tx1"/>
                </a:solidFill>
              </a:rPr>
              <a:t>MAX </a:t>
            </a:r>
            <a:r>
              <a:rPr lang="ko-KR" altLang="en-US" dirty="0">
                <a:solidFill>
                  <a:schemeClr val="tx1"/>
                </a:solidFill>
              </a:rPr>
              <a:t>함수를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MIN </a:t>
            </a:r>
            <a:r>
              <a:rPr lang="ko-KR" altLang="en-US" dirty="0">
                <a:solidFill>
                  <a:schemeClr val="tx1"/>
                </a:solidFill>
              </a:rPr>
              <a:t>함수도 상관없습니다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그룹함수는 공백을 자동 제거한다는 것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기억하시죠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11021B-86F1-8220-62CE-B43021847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0" name="그림 9" descr="3장_p19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700808"/>
            <a:ext cx="3963996" cy="388356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32040" y="2204864"/>
            <a:ext cx="3672408" cy="28083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ko-KR" sz="1500" dirty="0">
                <a:solidFill>
                  <a:schemeClr val="tx1"/>
                </a:solidFill>
              </a:rPr>
              <a:t>왼쪽을 보면 문자</a:t>
            </a:r>
            <a:r>
              <a:rPr lang="en-US" altLang="ko-KR" sz="1500" dirty="0">
                <a:solidFill>
                  <a:schemeClr val="tx1"/>
                </a:solidFill>
              </a:rPr>
              <a:t> 2 </a:t>
            </a:r>
            <a:r>
              <a:rPr lang="ko-KR" altLang="ko-KR" sz="1500" dirty="0">
                <a:solidFill>
                  <a:schemeClr val="tx1"/>
                </a:solidFill>
              </a:rPr>
              <a:t>를</a:t>
            </a:r>
            <a:r>
              <a:rPr lang="en-US" altLang="ko-KR" sz="1500" dirty="0">
                <a:solidFill>
                  <a:schemeClr val="tx1"/>
                </a:solidFill>
              </a:rPr>
              <a:t> ASCII </a:t>
            </a:r>
            <a:r>
              <a:rPr lang="ko-KR" altLang="ko-KR" sz="1500" dirty="0">
                <a:solidFill>
                  <a:schemeClr val="tx1"/>
                </a:solidFill>
              </a:rPr>
              <a:t>코드로 변환하면</a:t>
            </a:r>
            <a:r>
              <a:rPr lang="en-US" altLang="ko-KR" sz="1500" dirty="0">
                <a:solidFill>
                  <a:schemeClr val="tx1"/>
                </a:solidFill>
              </a:rPr>
              <a:t> 50 </a:t>
            </a:r>
            <a:r>
              <a:rPr lang="ko-KR" altLang="ko-KR" sz="1500" dirty="0">
                <a:solidFill>
                  <a:schemeClr val="tx1"/>
                </a:solidFill>
              </a:rPr>
              <a:t>입니다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그런데 특이한 건</a:t>
            </a:r>
            <a:r>
              <a:rPr lang="en-US" altLang="ko-KR" sz="1500" dirty="0">
                <a:solidFill>
                  <a:schemeClr val="tx1"/>
                </a:solidFill>
              </a:rPr>
              <a:t> '29' </a:t>
            </a:r>
            <a:r>
              <a:rPr lang="ko-KR" altLang="ko-KR" sz="1500" dirty="0">
                <a:solidFill>
                  <a:schemeClr val="tx1"/>
                </a:solidFill>
              </a:rPr>
              <a:t>의 값도</a:t>
            </a:r>
            <a:r>
              <a:rPr lang="en-US" altLang="ko-KR" sz="1500" dirty="0">
                <a:solidFill>
                  <a:schemeClr val="tx1"/>
                </a:solidFill>
              </a:rPr>
              <a:t> '2' </a:t>
            </a:r>
            <a:r>
              <a:rPr lang="ko-KR" altLang="ko-KR" sz="1500" dirty="0">
                <a:solidFill>
                  <a:schemeClr val="tx1"/>
                </a:solidFill>
              </a:rPr>
              <a:t>와 동일하지요</a:t>
            </a:r>
            <a:r>
              <a:rPr lang="en-US" altLang="ko-KR" sz="1500" dirty="0">
                <a:solidFill>
                  <a:schemeClr val="tx1"/>
                </a:solidFill>
              </a:rPr>
              <a:t>? </a:t>
            </a:r>
            <a:r>
              <a:rPr lang="ko-KR" altLang="ko-KR" sz="1500" dirty="0">
                <a:solidFill>
                  <a:schemeClr val="tx1"/>
                </a:solidFill>
              </a:rPr>
              <a:t>앞자리만 사용하기 때문에 그렇습니다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그리고</a:t>
            </a:r>
            <a:r>
              <a:rPr lang="en-US" altLang="ko-KR" sz="1500" dirty="0">
                <a:solidFill>
                  <a:schemeClr val="tx1"/>
                </a:solidFill>
              </a:rPr>
              <a:t> '8' </a:t>
            </a:r>
            <a:r>
              <a:rPr lang="ko-KR" altLang="ko-KR" sz="1500" dirty="0">
                <a:solidFill>
                  <a:schemeClr val="tx1"/>
                </a:solidFill>
              </a:rPr>
              <a:t>을 변환하니</a:t>
            </a:r>
            <a:r>
              <a:rPr lang="en-US" altLang="ko-KR" sz="1500" dirty="0">
                <a:solidFill>
                  <a:schemeClr val="tx1"/>
                </a:solidFill>
              </a:rPr>
              <a:t> 56 </a:t>
            </a:r>
            <a:r>
              <a:rPr lang="ko-KR" altLang="ko-KR" sz="1500" dirty="0">
                <a:solidFill>
                  <a:schemeClr val="tx1"/>
                </a:solidFill>
              </a:rPr>
              <a:t>입니다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그래서</a:t>
            </a:r>
            <a:r>
              <a:rPr lang="en-US" altLang="ko-KR" sz="1500" dirty="0">
                <a:solidFill>
                  <a:schemeClr val="tx1"/>
                </a:solidFill>
              </a:rPr>
              <a:t> MAX </a:t>
            </a:r>
            <a:r>
              <a:rPr lang="ko-KR" altLang="ko-KR" sz="1500" dirty="0">
                <a:solidFill>
                  <a:schemeClr val="tx1"/>
                </a:solidFill>
              </a:rPr>
              <a:t>값을 구하면</a:t>
            </a:r>
            <a:r>
              <a:rPr lang="en-US" altLang="ko-KR" sz="1500" dirty="0">
                <a:solidFill>
                  <a:schemeClr val="tx1"/>
                </a:solidFill>
              </a:rPr>
              <a:t> '29' </a:t>
            </a:r>
            <a:r>
              <a:rPr lang="ko-KR" altLang="ko-KR" sz="1500" dirty="0">
                <a:solidFill>
                  <a:schemeClr val="tx1"/>
                </a:solidFill>
              </a:rPr>
              <a:t>보다</a:t>
            </a:r>
            <a:r>
              <a:rPr lang="en-US" altLang="ko-KR" sz="1500" dirty="0">
                <a:solidFill>
                  <a:schemeClr val="tx1"/>
                </a:solidFill>
              </a:rPr>
              <a:t> '8' </a:t>
            </a:r>
            <a:r>
              <a:rPr lang="ko-KR" altLang="ko-KR" sz="1500" dirty="0">
                <a:solidFill>
                  <a:schemeClr val="tx1"/>
                </a:solidFill>
              </a:rPr>
              <a:t>이 더 크다고 나옵니다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BA5A2B-3498-5DD5-E0C9-ACCCD4EC3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0" name="그림 9" descr="3장_p19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556792"/>
            <a:ext cx="4969357" cy="388356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44008" y="3717032"/>
            <a:ext cx="4248472" cy="1080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GROUP BY </a:t>
            </a:r>
            <a:r>
              <a:rPr lang="ko-KR" altLang="en-US" b="1" dirty="0">
                <a:solidFill>
                  <a:schemeClr val="tx1"/>
                </a:solidFill>
              </a:rPr>
              <a:t>로 </a:t>
            </a:r>
            <a:r>
              <a:rPr lang="en-US" altLang="ko-KR" b="1" dirty="0" err="1">
                <a:solidFill>
                  <a:schemeClr val="tx1"/>
                </a:solidFill>
              </a:rPr>
              <a:t>weekno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별로 구분함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3D5294-E19D-AF1D-F7D4-826EB6B9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0" name="그림 9" descr="3장_p20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556792"/>
            <a:ext cx="4969357" cy="3883567"/>
          </a:xfrm>
          <a:prstGeom prst="rect">
            <a:avLst/>
          </a:prstGeom>
        </p:spPr>
      </p:pic>
      <p:pic>
        <p:nvPicPr>
          <p:cNvPr id="12" name="그림 11" descr="1번.png"/>
          <p:cNvPicPr/>
          <p:nvPr/>
        </p:nvPicPr>
        <p:blipFill>
          <a:blip r:embed="rId3" cstate="print"/>
          <a:srcRect b="9865"/>
          <a:stretch>
            <a:fillRect/>
          </a:stretch>
        </p:blipFill>
        <p:spPr>
          <a:xfrm>
            <a:off x="6444208" y="2276872"/>
            <a:ext cx="1204253" cy="172819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84168" y="4149080"/>
            <a:ext cx="223224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이제 할 수 있겠죠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6024" y="1124744"/>
            <a:ext cx="334786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COUNT(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</a:p>
        </p:txBody>
      </p:sp>
      <p:pic>
        <p:nvPicPr>
          <p:cNvPr id="12" name="그림 11" descr="3장_p3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1772816"/>
            <a:ext cx="3154919" cy="15224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83968" y="3595762"/>
            <a:ext cx="216024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SUM( ) </a:t>
            </a:r>
            <a:r>
              <a:rPr lang="ko-KR" altLang="ko-KR" b="1" dirty="0">
                <a:solidFill>
                  <a:schemeClr val="tx1"/>
                </a:solidFill>
              </a:rPr>
              <a:t>함수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5" name="그림 14" descr="3장_p3_그림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0232" y="2780928"/>
            <a:ext cx="2287915" cy="3171197"/>
          </a:xfrm>
          <a:prstGeom prst="rect">
            <a:avLst/>
          </a:prstGeom>
        </p:spPr>
      </p:pic>
      <p:pic>
        <p:nvPicPr>
          <p:cNvPr id="16" name="그림 15" descr="3장_p3_그림3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872" y="4437112"/>
            <a:ext cx="2972997" cy="14994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46BD60-94A6-76C7-CCAA-36243BDD1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124744"/>
            <a:ext cx="59766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② PIVOT </a:t>
            </a:r>
            <a:r>
              <a:rPr lang="ko-KR" altLang="ko-KR" b="1" dirty="0">
                <a:solidFill>
                  <a:schemeClr val="tx1"/>
                </a:solidFill>
              </a:rPr>
              <a:t>기능을 사용하여 달력 만들기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20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557" y="1844824"/>
            <a:ext cx="4976539" cy="419187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96136" y="1916832"/>
            <a:ext cx="3168352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PIVOT </a:t>
            </a:r>
            <a:r>
              <a:rPr lang="ko-KR" altLang="ko-KR" sz="1500" dirty="0">
                <a:solidFill>
                  <a:schemeClr val="tx1"/>
                </a:solidFill>
              </a:rPr>
              <a:t>절에</a:t>
            </a:r>
            <a:r>
              <a:rPr lang="en-US" altLang="ko-KR" sz="1500" dirty="0">
                <a:solidFill>
                  <a:schemeClr val="tx1"/>
                </a:solidFill>
              </a:rPr>
              <a:t> MAX(</a:t>
            </a:r>
            <a:r>
              <a:rPr lang="en-US" altLang="ko-KR" sz="1500" dirty="0" err="1">
                <a:solidFill>
                  <a:schemeClr val="tx1"/>
                </a:solidFill>
              </a:rPr>
              <a:t>dayno</a:t>
            </a:r>
            <a:r>
              <a:rPr lang="en-US" altLang="ko-KR" sz="1500" dirty="0">
                <a:solidFill>
                  <a:schemeClr val="tx1"/>
                </a:solidFill>
              </a:rPr>
              <a:t>) </a:t>
            </a:r>
            <a:r>
              <a:rPr lang="ko-KR" altLang="ko-KR" sz="1500" dirty="0">
                <a:solidFill>
                  <a:schemeClr val="tx1"/>
                </a:solidFill>
              </a:rPr>
              <a:t>절은</a:t>
            </a:r>
            <a:r>
              <a:rPr lang="en-US" altLang="ko-KR" sz="1500" dirty="0">
                <a:solidFill>
                  <a:schemeClr val="tx1"/>
                </a:solidFill>
              </a:rPr>
              <a:t> DECODE </a:t>
            </a:r>
            <a:r>
              <a:rPr lang="ko-KR" altLang="ko-KR" sz="1500" dirty="0">
                <a:solidFill>
                  <a:schemeClr val="tx1"/>
                </a:solidFill>
              </a:rPr>
              <a:t>문장에서 사용되는 함수를 적으면 되고</a:t>
            </a:r>
            <a:r>
              <a:rPr lang="en-US" altLang="ko-KR" sz="1500" dirty="0">
                <a:solidFill>
                  <a:schemeClr val="tx1"/>
                </a:solidFill>
              </a:rPr>
              <a:t> FOR </a:t>
            </a:r>
            <a:r>
              <a:rPr lang="ko-KR" altLang="ko-KR" sz="1500" dirty="0">
                <a:solidFill>
                  <a:schemeClr val="tx1"/>
                </a:solidFill>
              </a:rPr>
              <a:t>절에는 화면에 집계될 </a:t>
            </a:r>
            <a:r>
              <a:rPr lang="ko-KR" altLang="ko-KR" sz="1500" dirty="0" err="1">
                <a:solidFill>
                  <a:schemeClr val="tx1"/>
                </a:solidFill>
              </a:rPr>
              <a:t>그룹핑</a:t>
            </a:r>
            <a:r>
              <a:rPr lang="ko-KR" altLang="ko-KR" sz="1500" dirty="0">
                <a:solidFill>
                  <a:schemeClr val="tx1"/>
                </a:solidFill>
              </a:rPr>
              <a:t> 할 </a:t>
            </a:r>
            <a:r>
              <a:rPr lang="ko-KR" altLang="ko-KR" sz="1500" dirty="0" err="1">
                <a:solidFill>
                  <a:schemeClr val="tx1"/>
                </a:solidFill>
              </a:rPr>
              <a:t>컬럼을</a:t>
            </a:r>
            <a:r>
              <a:rPr lang="ko-KR" altLang="ko-KR" sz="1500" dirty="0">
                <a:solidFill>
                  <a:schemeClr val="tx1"/>
                </a:solidFill>
              </a:rPr>
              <a:t> 적으면 됩니다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이 예는 가상의 뷰를 하나 생성 한 후</a:t>
            </a:r>
            <a:r>
              <a:rPr lang="en-US" altLang="ko-KR" sz="1500" dirty="0">
                <a:solidFill>
                  <a:schemeClr val="tx1"/>
                </a:solidFill>
              </a:rPr>
              <a:t> pivot </a:t>
            </a:r>
            <a:r>
              <a:rPr lang="ko-KR" altLang="ko-KR" sz="1500" dirty="0">
                <a:solidFill>
                  <a:schemeClr val="tx1"/>
                </a:solidFill>
              </a:rPr>
              <a:t>기능을 활용하여 아래의 결과를 만드는 것을 보여주고 있습니다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그리고</a:t>
            </a:r>
            <a:r>
              <a:rPr lang="en-US" altLang="ko-KR" sz="1500" dirty="0">
                <a:solidFill>
                  <a:schemeClr val="tx1"/>
                </a:solidFill>
              </a:rPr>
              <a:t> IN </a:t>
            </a:r>
            <a:r>
              <a:rPr lang="ko-KR" altLang="ko-KR" sz="1500" dirty="0">
                <a:solidFill>
                  <a:schemeClr val="tx1"/>
                </a:solidFill>
              </a:rPr>
              <a:t>연산자 뒤에는 서브쿼리를 사용할 수 없습니다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FDC4C2-A78F-DDE6-8258-A1EE14E7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24744"/>
            <a:ext cx="84249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③ EMP </a:t>
            </a:r>
            <a:r>
              <a:rPr lang="ko-KR" altLang="ko-KR" b="1" dirty="0">
                <a:solidFill>
                  <a:schemeClr val="tx1"/>
                </a:solidFill>
              </a:rPr>
              <a:t>테이블에서 부서별로 각 직급별 인원이 몇 명인 지 계산해서 출력하세요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21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1988840"/>
            <a:ext cx="4949637" cy="268555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51720" y="4941168"/>
            <a:ext cx="511256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위 화면을 만들기 위해 한 단계씩 봅시다 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0" name="그림 9" descr="3장_p21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268760"/>
            <a:ext cx="4347469" cy="458444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36096" y="3645024"/>
            <a:ext cx="3384376" cy="1080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</a:rPr>
              <a:t>Job </a:t>
            </a:r>
            <a:r>
              <a:rPr lang="ko-KR" altLang="en-US" sz="1500" b="1" dirty="0">
                <a:solidFill>
                  <a:schemeClr val="tx1"/>
                </a:solidFill>
              </a:rPr>
              <a:t>이 </a:t>
            </a:r>
            <a:r>
              <a:rPr lang="en-US" altLang="ko-KR" sz="1500" b="1" dirty="0">
                <a:solidFill>
                  <a:schemeClr val="tx1"/>
                </a:solidFill>
              </a:rPr>
              <a:t>‘JOB’ </a:t>
            </a:r>
            <a:r>
              <a:rPr lang="ko-KR" altLang="en-US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0 </a:t>
            </a:r>
            <a:r>
              <a:rPr lang="ko-KR" altLang="en-US" sz="1500" b="1" dirty="0">
                <a:solidFill>
                  <a:schemeClr val="tx1"/>
                </a:solidFill>
              </a:rPr>
              <a:t>을 출력하고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</a:rPr>
              <a:t>0 </a:t>
            </a:r>
            <a:r>
              <a:rPr lang="ko-KR" altLang="en-US" sz="1500" b="1" dirty="0">
                <a:solidFill>
                  <a:schemeClr val="tx1"/>
                </a:solidFill>
              </a:rPr>
              <a:t>이 아니면 </a:t>
            </a:r>
            <a:r>
              <a:rPr lang="en-US" altLang="ko-KR" sz="1500" b="1" dirty="0">
                <a:solidFill>
                  <a:schemeClr val="tx1"/>
                </a:solidFill>
              </a:rPr>
              <a:t>NULL </a:t>
            </a:r>
            <a:r>
              <a:rPr lang="ko-KR" altLang="en-US" sz="1500" b="1" dirty="0">
                <a:solidFill>
                  <a:schemeClr val="tx1"/>
                </a:solidFill>
              </a:rPr>
              <a:t>을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</a:rPr>
              <a:t>출력하라</a:t>
            </a:r>
            <a:r>
              <a:rPr lang="en-US" altLang="ko-KR" sz="1500" b="1" dirty="0">
                <a:solidFill>
                  <a:schemeClr val="tx1"/>
                </a:solidFill>
              </a:rPr>
              <a:t>!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3번.png"/>
          <p:cNvPicPr/>
          <p:nvPr/>
        </p:nvPicPr>
        <p:blipFill>
          <a:blip r:embed="rId3" cstate="print"/>
          <a:srcRect t="3297" b="13627"/>
          <a:stretch>
            <a:fillRect/>
          </a:stretch>
        </p:blipFill>
        <p:spPr>
          <a:xfrm>
            <a:off x="6588224" y="2204864"/>
            <a:ext cx="973931" cy="10801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E5AFBCE-5005-CF2E-7AD6-4B7B0874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0" name="그림 9" descr="3장_p22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268760"/>
            <a:ext cx="5313573" cy="466056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436096" y="3645024"/>
            <a:ext cx="3384376" cy="1080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</a:rPr>
              <a:t>Job </a:t>
            </a:r>
            <a:r>
              <a:rPr lang="ko-KR" altLang="en-US" sz="1500" b="1" dirty="0">
                <a:solidFill>
                  <a:schemeClr val="tx1"/>
                </a:solidFill>
              </a:rPr>
              <a:t>이 </a:t>
            </a:r>
            <a:r>
              <a:rPr lang="en-US" altLang="ko-KR" sz="1500" b="1" dirty="0">
                <a:solidFill>
                  <a:schemeClr val="tx1"/>
                </a:solidFill>
              </a:rPr>
              <a:t>‘JOB’ </a:t>
            </a:r>
            <a:r>
              <a:rPr lang="ko-KR" altLang="en-US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9 </a:t>
            </a:r>
            <a:r>
              <a:rPr lang="ko-KR" altLang="en-US" sz="1500" b="1" dirty="0">
                <a:solidFill>
                  <a:schemeClr val="tx1"/>
                </a:solidFill>
              </a:rPr>
              <a:t>를 출력하고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</a:rPr>
              <a:t>9 </a:t>
            </a:r>
            <a:r>
              <a:rPr lang="ko-KR" altLang="en-US" sz="1500" b="1" dirty="0">
                <a:solidFill>
                  <a:schemeClr val="tx1"/>
                </a:solidFill>
              </a:rPr>
              <a:t>가 아니면 </a:t>
            </a:r>
            <a:r>
              <a:rPr lang="en-US" altLang="ko-KR" sz="1500" b="1" dirty="0">
                <a:solidFill>
                  <a:schemeClr val="tx1"/>
                </a:solidFill>
              </a:rPr>
              <a:t>NULL </a:t>
            </a:r>
            <a:r>
              <a:rPr lang="ko-KR" altLang="en-US" sz="1500" b="1" dirty="0">
                <a:solidFill>
                  <a:schemeClr val="tx1"/>
                </a:solidFill>
              </a:rPr>
              <a:t>을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</a:rPr>
              <a:t>출력하라</a:t>
            </a:r>
            <a:r>
              <a:rPr lang="en-US" altLang="ko-KR" sz="1500" b="1" dirty="0">
                <a:solidFill>
                  <a:schemeClr val="tx1"/>
                </a:solidFill>
              </a:rPr>
              <a:t>!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pic>
        <p:nvPicPr>
          <p:cNvPr id="13" name="그림 12" descr="3번.png"/>
          <p:cNvPicPr/>
          <p:nvPr/>
        </p:nvPicPr>
        <p:blipFill>
          <a:blip r:embed="rId3" cstate="print"/>
          <a:srcRect t="3297" b="13627"/>
          <a:stretch>
            <a:fillRect/>
          </a:stretch>
        </p:blipFill>
        <p:spPr>
          <a:xfrm>
            <a:off x="6588224" y="2204864"/>
            <a:ext cx="973931" cy="10801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A016417-F764-650D-BEDE-378482DA4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0" name="그림 9" descr="3장_p22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59" y="1412776"/>
            <a:ext cx="5729602" cy="3875907"/>
          </a:xfrm>
          <a:prstGeom prst="rect">
            <a:avLst/>
          </a:prstGeom>
        </p:spPr>
      </p:pic>
      <p:pic>
        <p:nvPicPr>
          <p:cNvPr id="12" name="그림 11" descr="4번.png"/>
          <p:cNvPicPr/>
          <p:nvPr/>
        </p:nvPicPr>
        <p:blipFill>
          <a:blip r:embed="rId3" cstate="print"/>
          <a:srcRect b="14214"/>
          <a:stretch>
            <a:fillRect/>
          </a:stretch>
        </p:blipFill>
        <p:spPr>
          <a:xfrm>
            <a:off x="7162179" y="1772816"/>
            <a:ext cx="938213" cy="1440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588224" y="3429000"/>
            <a:ext cx="2376264" cy="1080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각 </a:t>
            </a:r>
            <a:r>
              <a:rPr lang="en-US" altLang="ko-KR" b="1" dirty="0">
                <a:solidFill>
                  <a:schemeClr val="tx1"/>
                </a:solidFill>
              </a:rPr>
              <a:t>JOB </a:t>
            </a:r>
            <a:r>
              <a:rPr lang="ko-KR" altLang="en-US" b="1" dirty="0">
                <a:solidFill>
                  <a:schemeClr val="tx1"/>
                </a:solidFill>
              </a:rPr>
              <a:t>별로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숫자가 몇 개인지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COUNT</a:t>
            </a:r>
            <a:r>
              <a:rPr lang="ko-KR" altLang="en-US" b="1" dirty="0">
                <a:solidFill>
                  <a:schemeClr val="tx1"/>
                </a:solidFill>
              </a:rPr>
              <a:t> 하면 끝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8D6D98-CAFB-0EFB-B0A0-39C85E92E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24744"/>
            <a:ext cx="856895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PIVOT( ) </a:t>
            </a:r>
            <a:r>
              <a:rPr lang="ko-KR" altLang="ko-KR" b="1" dirty="0">
                <a:solidFill>
                  <a:schemeClr val="tx1"/>
                </a:solidFill>
              </a:rPr>
              <a:t>함수를 사용하여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테이블에서 직급별로 인원수 표시하기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23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8702" y="1957295"/>
            <a:ext cx="5729602" cy="35599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E72026-D138-8F57-AF32-767584AD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10" name="그림 9" descr="3장_p23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412776"/>
            <a:ext cx="7451473" cy="45551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31840" y="1268760"/>
            <a:ext cx="5472608" cy="16561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이 예제 화면은 부서별로 인원 수 하고 각 인원수 별로 급여 합계까지 함께 출력하는 화면입니다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이 예제를 응용하면 여러 가지 다양한 쿼리에서 여러 가지 조건들을 한꺼번에 보기 쉽게 출력 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124744"/>
            <a:ext cx="33843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4.6 UNPIVOT( ) </a:t>
            </a:r>
            <a:r>
              <a:rPr lang="ko-KR" altLang="en-US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24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12" y="1916832"/>
            <a:ext cx="4347469" cy="3558979"/>
          </a:xfrm>
          <a:prstGeom prst="rect">
            <a:avLst/>
          </a:prstGeom>
        </p:spPr>
      </p:pic>
      <p:pic>
        <p:nvPicPr>
          <p:cNvPr id="13" name="그림 12" descr="3장_p24_그림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0621" y="1916832"/>
            <a:ext cx="4473379" cy="32784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A80F5B8-5391-E9DF-D454-559DAE54A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24744"/>
            <a:ext cx="42484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4.7 LAG(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700808"/>
            <a:ext cx="813690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LAG(</a:t>
            </a:r>
            <a:r>
              <a:rPr lang="ko-KR" altLang="ko-KR" dirty="0">
                <a:solidFill>
                  <a:schemeClr val="tx1"/>
                </a:solidFill>
              </a:rPr>
              <a:t>출력할 </a:t>
            </a:r>
            <a:r>
              <a:rPr lang="ko-KR" altLang="ko-KR" dirty="0" err="1">
                <a:solidFill>
                  <a:schemeClr val="tx1"/>
                </a:solidFill>
              </a:rPr>
              <a:t>컬럼명</a:t>
            </a:r>
            <a:r>
              <a:rPr lang="en-US" altLang="ko-KR" dirty="0">
                <a:solidFill>
                  <a:schemeClr val="tx1"/>
                </a:solidFill>
              </a:rPr>
              <a:t> , OFFSET , </a:t>
            </a:r>
            <a:r>
              <a:rPr lang="ko-KR" altLang="ko-KR" dirty="0">
                <a:solidFill>
                  <a:schemeClr val="tx1"/>
                </a:solidFill>
              </a:rPr>
              <a:t>기본 </a:t>
            </a:r>
            <a:r>
              <a:rPr lang="ko-KR" altLang="ko-KR" dirty="0" err="1">
                <a:solidFill>
                  <a:schemeClr val="tx1"/>
                </a:solidFill>
              </a:rPr>
              <a:t>출력값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OVER (</a:t>
            </a:r>
            <a:r>
              <a:rPr lang="en-US" altLang="ko-KR" dirty="0" err="1">
                <a:solidFill>
                  <a:schemeClr val="tx1"/>
                </a:solidFill>
              </a:rPr>
              <a:t>Query_partition</a:t>
            </a:r>
            <a:r>
              <a:rPr lang="ko-KR" altLang="ko-KR" dirty="0">
                <a:solidFill>
                  <a:schemeClr val="tx1"/>
                </a:solidFill>
              </a:rPr>
              <a:t>구문</a:t>
            </a:r>
            <a:r>
              <a:rPr lang="en-US" altLang="ko-KR" dirty="0">
                <a:solidFill>
                  <a:schemeClr val="tx1"/>
                </a:solidFill>
              </a:rPr>
              <a:t> , ORDER BY </a:t>
            </a:r>
            <a:r>
              <a:rPr lang="ko-KR" altLang="ko-KR" dirty="0">
                <a:solidFill>
                  <a:schemeClr val="tx1"/>
                </a:solidFill>
              </a:rPr>
              <a:t>정렬할 </a:t>
            </a:r>
            <a:r>
              <a:rPr lang="ko-KR" altLang="ko-KR" dirty="0" err="1">
                <a:solidFill>
                  <a:schemeClr val="tx1"/>
                </a:solidFill>
              </a:rPr>
              <a:t>컬럼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3장_p25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720" y="2780928"/>
            <a:ext cx="4416408" cy="330045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10" name="그림 9" descr="3장_p25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124744"/>
            <a:ext cx="6379256" cy="47673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04048" y="2708920"/>
            <a:ext cx="10081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AC6871-80DB-EDC0-EF74-809B6CD5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5536" y="1124744"/>
            <a:ext cx="32403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AVG(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_그림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36" y="1772816"/>
            <a:ext cx="3662387" cy="1499424"/>
          </a:xfrm>
          <a:prstGeom prst="rect">
            <a:avLst/>
          </a:prstGeom>
        </p:spPr>
      </p:pic>
      <p:pic>
        <p:nvPicPr>
          <p:cNvPr id="13" name="그림 12" descr="3장_p3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536" y="3501008"/>
            <a:ext cx="4370928" cy="1666027"/>
          </a:xfrm>
          <a:prstGeom prst="rect">
            <a:avLst/>
          </a:prstGeom>
        </p:spPr>
      </p:pic>
      <p:pic>
        <p:nvPicPr>
          <p:cNvPr id="14" name="그림 13" descr="3번.png"/>
          <p:cNvPicPr/>
          <p:nvPr/>
        </p:nvPicPr>
        <p:blipFill>
          <a:blip r:embed="rId4" cstate="print"/>
          <a:srcRect t="3429" b="15932"/>
          <a:stretch>
            <a:fillRect/>
          </a:stretch>
        </p:blipFill>
        <p:spPr>
          <a:xfrm>
            <a:off x="5148064" y="3789040"/>
            <a:ext cx="928529" cy="10081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7E0965-52ED-3D5C-D075-821750A6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124744"/>
            <a:ext cx="288032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4.8 LEAD( ) </a:t>
            </a:r>
            <a:r>
              <a:rPr lang="ko-KR" altLang="ko-KR" b="1" dirty="0">
                <a:solidFill>
                  <a:schemeClr val="tx1"/>
                </a:solidFill>
              </a:rPr>
              <a:t>함수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26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1768" y="1628800"/>
            <a:ext cx="5888544" cy="44006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24744"/>
            <a:ext cx="39604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4.9 RANK( ) </a:t>
            </a:r>
            <a:r>
              <a:rPr lang="ko-KR" altLang="ko-KR" b="1" dirty="0">
                <a:solidFill>
                  <a:schemeClr val="tx1"/>
                </a:solidFill>
              </a:rPr>
              <a:t>함수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ko-KR" b="1" dirty="0">
                <a:solidFill>
                  <a:schemeClr val="tx1"/>
                </a:solidFill>
              </a:rPr>
              <a:t>순위 출력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74433" name="AutoShape 1"/>
          <p:cNvSpPr>
            <a:spLocks noChangeArrowheads="1"/>
          </p:cNvSpPr>
          <p:nvPr/>
        </p:nvSpPr>
        <p:spPr bwMode="auto">
          <a:xfrm>
            <a:off x="179512" y="3789040"/>
            <a:ext cx="4032448" cy="72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RANK(</a:t>
            </a:r>
            <a:r>
              <a:rPr kumimoji="1" lang="ko-KR" altLang="en-US" sz="1500" b="1" i="0" u="none" strike="noStrike" cap="none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조건값</a:t>
            </a:r>
            <a:r>
              <a:rPr kumimoji="1" lang="en-US" altLang="ko-KR" sz="15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WITHIN GROUP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(ORDER BY  </a:t>
            </a:r>
            <a:r>
              <a:rPr kumimoji="1" lang="ko-KR" altLang="en-US" sz="1500" b="1" i="0" u="none" strike="noStrike" cap="none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조건값</a:t>
            </a:r>
            <a:r>
              <a:rPr kumimoji="1" lang="ko-KR" altLang="en-US" sz="15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500" b="1" i="0" u="none" strike="noStrike" cap="none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컬럼명</a:t>
            </a:r>
            <a:r>
              <a:rPr kumimoji="1" lang="ko-KR" altLang="en-US" sz="15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5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[ASC | DESC] )</a:t>
            </a:r>
            <a:endParaRPr kumimoji="1" lang="ko-KR" altLang="ko-KR" sz="1500" b="1" i="0" u="none" strike="noStrike" cap="none" normalizeH="0" baseline="0" dirty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3" name="그림 12" descr="3장_p27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033" y="1712793"/>
            <a:ext cx="4713855" cy="39484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29C489-42B7-CEA6-1961-FD1E0CAD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10" name="그림 9" descr="3장_p27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268760"/>
            <a:ext cx="7163917" cy="217158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87624" y="3645024"/>
            <a:ext cx="72008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주의 사항은</a:t>
            </a:r>
            <a:r>
              <a:rPr lang="en-US" altLang="ko-KR" dirty="0">
                <a:solidFill>
                  <a:schemeClr val="tx1"/>
                </a:solidFill>
              </a:rPr>
              <a:t>RANK </a:t>
            </a:r>
            <a:r>
              <a:rPr lang="ko-KR" altLang="ko-KR" dirty="0">
                <a:solidFill>
                  <a:schemeClr val="tx1"/>
                </a:solidFill>
              </a:rPr>
              <a:t>뒤에 나오는 데이터와</a:t>
            </a:r>
            <a:r>
              <a:rPr lang="en-US" altLang="ko-KR" dirty="0">
                <a:solidFill>
                  <a:schemeClr val="tx1"/>
                </a:solidFill>
              </a:rPr>
              <a:t> ORDER BY </a:t>
            </a:r>
            <a:r>
              <a:rPr lang="ko-KR" altLang="ko-KR" dirty="0">
                <a:solidFill>
                  <a:schemeClr val="tx1"/>
                </a:solidFill>
              </a:rPr>
              <a:t>뒤에 나오는 데이터는 같은 </a:t>
            </a:r>
            <a:r>
              <a:rPr lang="ko-KR" altLang="ko-KR" dirty="0" err="1">
                <a:solidFill>
                  <a:schemeClr val="tx1"/>
                </a:solidFill>
              </a:rPr>
              <a:t>컬럼이어야</a:t>
            </a:r>
            <a:r>
              <a:rPr lang="ko-KR" altLang="ko-KR" dirty="0">
                <a:solidFill>
                  <a:schemeClr val="tx1"/>
                </a:solidFill>
              </a:rPr>
              <a:t> 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즉 위의 예처럼 이름으로 정렬 한 후 이름의 순위를 구해야 하는데 다른 </a:t>
            </a:r>
            <a:r>
              <a:rPr lang="ko-KR" altLang="ko-KR" dirty="0" err="1">
                <a:solidFill>
                  <a:schemeClr val="tx1"/>
                </a:solidFill>
              </a:rPr>
              <a:t>컬럼일</a:t>
            </a:r>
            <a:r>
              <a:rPr lang="ko-KR" altLang="ko-KR" dirty="0">
                <a:solidFill>
                  <a:schemeClr val="tx1"/>
                </a:solidFill>
              </a:rPr>
              <a:t> 경우 </a:t>
            </a:r>
            <a:r>
              <a:rPr lang="ko-KR" altLang="en-US" dirty="0">
                <a:solidFill>
                  <a:schemeClr val="tx1"/>
                </a:solidFill>
              </a:rPr>
              <a:t>위</a:t>
            </a:r>
            <a:r>
              <a:rPr lang="ko-KR" altLang="ko-KR" dirty="0">
                <a:solidFill>
                  <a:schemeClr val="tx1"/>
                </a:solidFill>
              </a:rPr>
              <a:t>와 같이 에러가 발생합니</a:t>
            </a:r>
            <a:r>
              <a:rPr lang="ko-KR" altLang="en-US" dirty="0">
                <a:solidFill>
                  <a:schemeClr val="tx1"/>
                </a:solidFill>
              </a:rPr>
              <a:t>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7504" y="1196752"/>
            <a:ext cx="87129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ko-KR" b="1" dirty="0">
                <a:solidFill>
                  <a:schemeClr val="tx1"/>
                </a:solidFill>
              </a:rPr>
              <a:t>전체순위보기</a:t>
            </a:r>
            <a:r>
              <a:rPr lang="en-US" altLang="ko-KR" b="1" dirty="0">
                <a:solidFill>
                  <a:schemeClr val="tx1"/>
                </a:solidFill>
              </a:rPr>
              <a:t>: RANK( ) </a:t>
            </a:r>
            <a:r>
              <a:rPr lang="ko-KR" altLang="ko-KR" b="1" dirty="0">
                <a:solidFill>
                  <a:schemeClr val="tx1"/>
                </a:solidFill>
              </a:rPr>
              <a:t>뒤가</a:t>
            </a:r>
            <a:r>
              <a:rPr lang="en-US" altLang="ko-KR" b="1" dirty="0">
                <a:solidFill>
                  <a:schemeClr val="tx1"/>
                </a:solidFill>
              </a:rPr>
              <a:t> WITHIN GROUP </a:t>
            </a:r>
            <a:r>
              <a:rPr lang="ko-KR" altLang="ko-KR" b="1" dirty="0">
                <a:solidFill>
                  <a:schemeClr val="tx1"/>
                </a:solidFill>
              </a:rPr>
              <a:t>가 아니고</a:t>
            </a:r>
            <a:r>
              <a:rPr lang="en-US" altLang="ko-KR" b="1" dirty="0">
                <a:solidFill>
                  <a:schemeClr val="tx1"/>
                </a:solidFill>
              </a:rPr>
              <a:t> OVER </a:t>
            </a:r>
            <a:r>
              <a:rPr lang="ko-KR" altLang="ko-KR" b="1" dirty="0">
                <a:solidFill>
                  <a:schemeClr val="tx1"/>
                </a:solidFill>
              </a:rPr>
              <a:t>로 바뀝니다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28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912" y="2348880"/>
            <a:ext cx="4830521" cy="3810798"/>
          </a:xfrm>
          <a:prstGeom prst="rect">
            <a:avLst/>
          </a:prstGeom>
        </p:spPr>
      </p:pic>
      <p:sp>
        <p:nvSpPr>
          <p:cNvPr id="272385" name="AutoShape 1"/>
          <p:cNvSpPr>
            <a:spLocks noChangeArrowheads="1"/>
          </p:cNvSpPr>
          <p:nvPr/>
        </p:nvSpPr>
        <p:spPr bwMode="auto">
          <a:xfrm>
            <a:off x="467544" y="1772816"/>
            <a:ext cx="5040560" cy="4159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RANK ( )  </a:t>
            </a:r>
            <a:r>
              <a:rPr kumimoji="1" lang="en-US" altLang="ko-KR" sz="1500" b="1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OVER</a:t>
            </a:r>
            <a:r>
              <a:rPr kumimoji="1" lang="en-US" altLang="ko-KR" sz="1500" b="0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(ORDER BY  </a:t>
            </a:r>
            <a:r>
              <a:rPr kumimoji="1" lang="ko-KR" altLang="en-US" sz="1500" b="0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조건컬럼명 </a:t>
            </a:r>
            <a:r>
              <a:rPr kumimoji="1" lang="en-US" altLang="ko-KR" sz="1500" b="0" i="0" u="none" strike="noStrike" cap="none" normalizeH="0" baseline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[ASC | DESC] )</a:t>
            </a:r>
            <a:endParaRPr kumimoji="1" lang="ko-KR" altLang="ko-KR" sz="1500" b="0" i="0" u="none" strike="noStrike" cap="none" normalizeH="0" baseline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4" y="2420888"/>
            <a:ext cx="2952328" cy="1584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1) </a:t>
            </a:r>
          </a:p>
          <a:p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테이블에서 사원들의 </a:t>
            </a:r>
            <a:r>
              <a:rPr lang="en-US" altLang="ko-KR" b="1" dirty="0" err="1">
                <a:solidFill>
                  <a:schemeClr val="tx1"/>
                </a:solidFill>
              </a:rPr>
              <a:t>empno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ename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sal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</a:p>
          <a:p>
            <a:r>
              <a:rPr lang="ko-KR" altLang="ko-KR" b="1" dirty="0">
                <a:solidFill>
                  <a:schemeClr val="tx1"/>
                </a:solidFill>
              </a:rPr>
              <a:t>급여순위를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C997FF-4608-3648-CD0C-33E75118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24744"/>
            <a:ext cx="871296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2) </a:t>
            </a:r>
          </a:p>
          <a:p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테이블에서</a:t>
            </a:r>
            <a:r>
              <a:rPr lang="en-US" altLang="ko-KR" b="1" dirty="0">
                <a:solidFill>
                  <a:schemeClr val="tx1"/>
                </a:solidFill>
              </a:rPr>
              <a:t> 10</a:t>
            </a:r>
            <a:r>
              <a:rPr lang="ko-KR" altLang="ko-KR" b="1" dirty="0">
                <a:solidFill>
                  <a:schemeClr val="tx1"/>
                </a:solidFill>
              </a:rPr>
              <a:t>번 부서에 속한 직원들의 </a:t>
            </a:r>
            <a:r>
              <a:rPr lang="ko-KR" altLang="ko-KR" b="1" dirty="0" err="1">
                <a:solidFill>
                  <a:schemeClr val="tx1"/>
                </a:solidFill>
              </a:rPr>
              <a:t>사번과</a:t>
            </a:r>
            <a:r>
              <a:rPr lang="ko-KR" altLang="ko-KR" b="1" dirty="0">
                <a:solidFill>
                  <a:schemeClr val="tx1"/>
                </a:solidFill>
              </a:rPr>
              <a:t> 이름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급여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해당 부서내의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급여순위를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28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468569"/>
            <a:ext cx="5796625" cy="26886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E08D4AD-FFCF-3803-751F-758938DC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980728"/>
            <a:ext cx="8856984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3) </a:t>
            </a:r>
          </a:p>
          <a:p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조회하여 </a:t>
            </a:r>
            <a:r>
              <a:rPr lang="ko-KR" altLang="ko-KR" b="1" dirty="0" err="1">
                <a:solidFill>
                  <a:schemeClr val="tx1"/>
                </a:solidFill>
              </a:rPr>
              <a:t>사번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이름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급여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부서번호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부서별 급여순위를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ko-KR" b="1" dirty="0">
                <a:solidFill>
                  <a:schemeClr val="tx1"/>
                </a:solidFill>
              </a:rPr>
              <a:t>부서별 급여순위 부분을 잘 보세요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29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204864"/>
            <a:ext cx="5313573" cy="403389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96136" y="3068960"/>
            <a:ext cx="3024336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PARTITION BY </a:t>
            </a:r>
            <a:r>
              <a:rPr lang="ko-KR" altLang="en-US" b="1" dirty="0">
                <a:solidFill>
                  <a:schemeClr val="tx1"/>
                </a:solidFill>
              </a:rPr>
              <a:t>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BD277D-DFB7-227F-2258-7F676982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96752"/>
            <a:ext cx="8712968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4) </a:t>
            </a:r>
          </a:p>
          <a:p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조회하여 </a:t>
            </a:r>
            <a:r>
              <a:rPr lang="en-US" altLang="ko-KR" b="1" dirty="0" err="1">
                <a:solidFill>
                  <a:schemeClr val="tx1"/>
                </a:solidFill>
              </a:rPr>
              <a:t>empno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ename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sal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deptno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같은 부서 내</a:t>
            </a:r>
            <a:r>
              <a:rPr lang="en-US" altLang="ko-KR" b="1" dirty="0">
                <a:solidFill>
                  <a:schemeClr val="tx1"/>
                </a:solidFill>
              </a:rPr>
              <a:t> job</a:t>
            </a:r>
            <a:r>
              <a:rPr lang="ko-KR" altLang="ko-KR" b="1" dirty="0">
                <a:solidFill>
                  <a:schemeClr val="tx1"/>
                </a:solidFill>
              </a:rPr>
              <a:t>별로 급여순위를 출력하세요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29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988840"/>
            <a:ext cx="5982379" cy="419187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9E69B5-D89B-812B-A1B7-71C2B5B6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96752"/>
            <a:ext cx="871296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10) DENSE_RANK </a:t>
            </a:r>
            <a:r>
              <a:rPr lang="ko-KR" altLang="en-US" b="1" dirty="0">
                <a:solidFill>
                  <a:schemeClr val="tx1"/>
                </a:solidFill>
              </a:rPr>
              <a:t>순위 함수</a:t>
            </a:r>
            <a:r>
              <a:rPr lang="en-US" altLang="ko-KR" b="1" dirty="0">
                <a:solidFill>
                  <a:schemeClr val="tx1"/>
                </a:solidFill>
              </a:rPr>
              <a:t> </a:t>
            </a:r>
          </a:p>
          <a:p>
            <a:endParaRPr lang="ko-KR" altLang="ko-KR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238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984" y="3149500"/>
            <a:ext cx="5106144" cy="312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21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96752"/>
            <a:ext cx="871296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11) ROW_NUMBER( ) </a:t>
            </a:r>
            <a:r>
              <a:rPr lang="ko-KR" altLang="en-US" b="1" dirty="0">
                <a:solidFill>
                  <a:schemeClr val="tx1"/>
                </a:solidFill>
              </a:rPr>
              <a:t>순위 함수</a:t>
            </a:r>
            <a:r>
              <a:rPr lang="en-US" altLang="ko-KR" b="1" dirty="0">
                <a:solidFill>
                  <a:schemeClr val="tx1"/>
                </a:solidFill>
              </a:rPr>
              <a:t> </a:t>
            </a:r>
          </a:p>
          <a:p>
            <a:endParaRPr lang="ko-KR" altLang="ko-KR" b="1" dirty="0">
              <a:solidFill>
                <a:schemeClr val="tx1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532" y="1562100"/>
            <a:ext cx="5510944" cy="155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24" y="3212976"/>
            <a:ext cx="5799360" cy="288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C136E6B-9B2D-4AA7-7D09-F159430DB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1196752"/>
            <a:ext cx="8712968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12) SUM(  ) OVER </a:t>
            </a:r>
            <a:r>
              <a:rPr lang="ko-KR" altLang="ko-KR" b="1" dirty="0">
                <a:solidFill>
                  <a:schemeClr val="tx1"/>
                </a:solidFill>
              </a:rPr>
              <a:t>를 활용한 누계 구하기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957BC7-EA23-560D-101B-93941989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CDE548-7972-1F0A-B4C3-8058545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8" y="1599614"/>
            <a:ext cx="8238141" cy="44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9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24744"/>
            <a:ext cx="432048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MAX(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/ MIN(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060848"/>
            <a:ext cx="2925123" cy="1666027"/>
          </a:xfrm>
          <a:prstGeom prst="rect">
            <a:avLst/>
          </a:prstGeom>
        </p:spPr>
      </p:pic>
      <p:pic>
        <p:nvPicPr>
          <p:cNvPr id="13" name="그림 12" descr="3장_p3_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2060847"/>
            <a:ext cx="3078320" cy="18096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79912" y="4005064"/>
            <a:ext cx="439248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날짜일 경우 최근 날짜가 크고 이전 날짜가 작기 때문에 위의 오른쪽 화면과 같은 결과가 나옵니다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1FB03E-02E9-51EB-64EC-3BFD1F6C4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030F66-B3D4-AAB8-3706-4CAE067C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373C26-B852-735A-1861-8F0A5D24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5" y="1196752"/>
            <a:ext cx="8515829" cy="47481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4350ED-7732-9A18-EBF0-206E535D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0407F1-1865-3D7B-6777-8232CCF3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456" y="1095179"/>
            <a:ext cx="5848350" cy="50768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24744"/>
            <a:ext cx="504056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13) </a:t>
            </a:r>
            <a:r>
              <a:rPr lang="ko-KR" altLang="ko-KR" b="1" dirty="0">
                <a:solidFill>
                  <a:schemeClr val="tx1"/>
                </a:solidFill>
              </a:rPr>
              <a:t>판매 비율 구하</a:t>
            </a:r>
            <a:r>
              <a:rPr lang="ko-KR" altLang="en-US" b="1" dirty="0">
                <a:solidFill>
                  <a:schemeClr val="tx1"/>
                </a:solidFill>
              </a:rPr>
              <a:t>기 </a:t>
            </a:r>
            <a:r>
              <a:rPr lang="en-US" altLang="ko-KR" b="1" dirty="0">
                <a:solidFill>
                  <a:schemeClr val="tx1"/>
                </a:solidFill>
              </a:rPr>
              <a:t>– RATIO_TO_REPORT( )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1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916832"/>
            <a:ext cx="7572764" cy="38759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843DC9-9183-6707-A3B2-EA31F421E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124744"/>
            <a:ext cx="48965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14) LAG </a:t>
            </a:r>
            <a:r>
              <a:rPr lang="ko-KR" altLang="ko-KR" b="1" dirty="0">
                <a:solidFill>
                  <a:schemeClr val="tx1"/>
                </a:solidFill>
              </a:rPr>
              <a:t>함수를 활용한 차이 구하기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2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535" y="2060848"/>
            <a:ext cx="9088465" cy="354461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635896" y="4005064"/>
            <a:ext cx="1944216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16216" y="4005064"/>
            <a:ext cx="2160240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51F62E-63FC-1E20-6FAB-26DF5D6A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10" name="그림 9" descr="3장_p33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0102" y="1484784"/>
            <a:ext cx="6878282" cy="45639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D6D36C6-2C10-1A7B-4C0D-C7D3F466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7504" y="1124744"/>
            <a:ext cx="8784976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</a:t>
            </a:r>
            <a:r>
              <a:rPr lang="ko-KR" altLang="ko-KR" b="1" dirty="0">
                <a:solidFill>
                  <a:schemeClr val="tx1"/>
                </a:solidFill>
              </a:rPr>
              <a:t>그룹 함수 연습 문제</a:t>
            </a:r>
            <a:r>
              <a:rPr lang="en-US" altLang="ko-KR" b="1" dirty="0">
                <a:solidFill>
                  <a:schemeClr val="tx1"/>
                </a:solidFill>
              </a:rPr>
              <a:t> ]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1)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사용하여 사원 중에서 급여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sal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ko-KR" b="1" dirty="0">
                <a:solidFill>
                  <a:schemeClr val="tx1"/>
                </a:solidFill>
              </a:rPr>
              <a:t>와 보너스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comm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ko-KR" b="1" dirty="0">
                <a:solidFill>
                  <a:schemeClr val="tx1"/>
                </a:solidFill>
              </a:rPr>
              <a:t>를 합친 금액이 가장 많은 경우와 가장 적은 경우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>
                <a:solidFill>
                  <a:schemeClr val="tx1"/>
                </a:solidFill>
              </a:rPr>
              <a:t>평균 금액을 구하세요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ko-KR" b="1" dirty="0">
                <a:solidFill>
                  <a:schemeClr val="tx1"/>
                </a:solidFill>
              </a:rPr>
              <a:t>단 보너스가 없을 경우는 </a:t>
            </a:r>
            <a:r>
              <a:rPr lang="ko-KR" altLang="ko-KR" b="1" u="sng" dirty="0">
                <a:solidFill>
                  <a:schemeClr val="tx1"/>
                </a:solidFill>
              </a:rPr>
              <a:t>보너스를</a:t>
            </a:r>
            <a:r>
              <a:rPr lang="en-US" altLang="ko-KR" b="1" u="sng" dirty="0">
                <a:solidFill>
                  <a:schemeClr val="tx1"/>
                </a:solidFill>
              </a:rPr>
              <a:t> 0 </a:t>
            </a:r>
            <a:r>
              <a:rPr lang="ko-KR" altLang="ko-KR" b="1" u="sng" dirty="0">
                <a:solidFill>
                  <a:schemeClr val="tx1"/>
                </a:solidFill>
              </a:rPr>
              <a:t>으로 계산</a:t>
            </a:r>
            <a:r>
              <a:rPr lang="ko-KR" altLang="ko-KR" b="1" dirty="0">
                <a:solidFill>
                  <a:schemeClr val="tx1"/>
                </a:solidFill>
              </a:rPr>
              <a:t>하고 출력 금액은 모두 소수점 첫째 자리까지만 나오게 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4_연습문제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2924944"/>
            <a:ext cx="4502582" cy="185991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7A8BAF-C5AF-4941-8756-FC5E1FF5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96752"/>
            <a:ext cx="885698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student </a:t>
            </a:r>
            <a:r>
              <a:rPr lang="ko-KR" altLang="ko-KR" b="1" dirty="0">
                <a:solidFill>
                  <a:schemeClr val="tx1"/>
                </a:solidFill>
              </a:rPr>
              <a:t>테이블의</a:t>
            </a:r>
            <a:r>
              <a:rPr lang="en-US" altLang="ko-KR" b="1" dirty="0">
                <a:solidFill>
                  <a:schemeClr val="tx1"/>
                </a:solidFill>
              </a:rPr>
              <a:t> birthday </a:t>
            </a:r>
            <a:r>
              <a:rPr lang="ko-KR" altLang="ko-KR" b="1" dirty="0" err="1">
                <a:solidFill>
                  <a:schemeClr val="tx1"/>
                </a:solidFill>
              </a:rPr>
              <a:t>컬럼을</a:t>
            </a:r>
            <a:r>
              <a:rPr lang="ko-KR" altLang="ko-KR" b="1" dirty="0">
                <a:solidFill>
                  <a:schemeClr val="tx1"/>
                </a:solidFill>
              </a:rPr>
              <a:t> 참조해서 아래와 같이 월별로 생일자수를 출력하세요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4_연습문제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492896"/>
            <a:ext cx="6901088" cy="185991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63A208C-BC7C-E6B4-54E6-B0385853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268760"/>
            <a:ext cx="8640960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Student </a:t>
            </a:r>
            <a:r>
              <a:rPr lang="ko-KR" altLang="ko-KR" b="1" dirty="0">
                <a:solidFill>
                  <a:schemeClr val="tx1"/>
                </a:solidFill>
              </a:rPr>
              <a:t>테이블의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tel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컬럼을</a:t>
            </a:r>
            <a:r>
              <a:rPr lang="ko-KR" altLang="ko-KR" b="1" dirty="0">
                <a:solidFill>
                  <a:schemeClr val="tx1"/>
                </a:solidFill>
              </a:rPr>
              <a:t> 참고하여 아래와 같이 지역별 인원수를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단</a:t>
            </a:r>
            <a:r>
              <a:rPr lang="en-US" altLang="ko-KR" sz="1600" dirty="0">
                <a:solidFill>
                  <a:schemeClr val="tx1"/>
                </a:solidFill>
              </a:rPr>
              <a:t>, 02-SEOUL, 031-GYEONGGI, 051-BUSAN, 052-ULSAN, 053-DAEGU, 055-GYEONGNAM</a:t>
            </a:r>
          </a:p>
          <a:p>
            <a:r>
              <a:rPr lang="ko-KR" altLang="en-US" sz="1600" dirty="0" err="1">
                <a:solidFill>
                  <a:schemeClr val="tx1"/>
                </a:solidFill>
              </a:rPr>
              <a:t>으로</a:t>
            </a:r>
            <a:r>
              <a:rPr lang="ko-KR" altLang="en-US" sz="1600" dirty="0">
                <a:solidFill>
                  <a:schemeClr val="tx1"/>
                </a:solidFill>
              </a:rPr>
              <a:t> 출력하세요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4_연습문제그림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708919"/>
            <a:ext cx="8159225" cy="16119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324E6F-8DD6-6539-E0D6-175D9AB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24744"/>
            <a:ext cx="8712968" cy="266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</a:t>
            </a:r>
            <a:r>
              <a:rPr lang="ko-KR" altLang="ko-KR" b="1" dirty="0">
                <a:solidFill>
                  <a:schemeClr val="tx1"/>
                </a:solidFill>
              </a:rPr>
              <a:t>먼저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테이블에 아래의 두 건의 데이터를 입력 하신 후 작업하세요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사용하여 아래의 화면과 같이 부서별로 직급별로 급여 합계 결과를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SQL&gt;insert into </a:t>
            </a:r>
            <a:r>
              <a:rPr lang="en-US" altLang="ko-KR" sz="1500" dirty="0" err="1">
                <a:solidFill>
                  <a:schemeClr val="tx1"/>
                </a:solidFill>
              </a:rPr>
              <a:t>emp</a:t>
            </a:r>
            <a:r>
              <a:rPr lang="en-US" altLang="ko-KR" sz="1500" dirty="0">
                <a:solidFill>
                  <a:schemeClr val="tx1"/>
                </a:solidFill>
              </a:rPr>
              <a:t> (</a:t>
            </a:r>
            <a:r>
              <a:rPr lang="en-US" altLang="ko-KR" sz="1500" dirty="0" err="1">
                <a:solidFill>
                  <a:schemeClr val="tx1"/>
                </a:solidFill>
              </a:rPr>
              <a:t>empno,deptno,ename,sal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2 values (1000,10,'Tiger',3600) ;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SQL&gt; insert into </a:t>
            </a:r>
            <a:r>
              <a:rPr lang="en-US" altLang="ko-KR" sz="1500" dirty="0" err="1">
                <a:solidFill>
                  <a:schemeClr val="tx1"/>
                </a:solidFill>
              </a:rPr>
              <a:t>emp</a:t>
            </a:r>
            <a:r>
              <a:rPr lang="en-US" altLang="ko-KR" sz="1500" dirty="0">
                <a:solidFill>
                  <a:schemeClr val="tx1"/>
                </a:solidFill>
              </a:rPr>
              <a:t> (</a:t>
            </a:r>
            <a:r>
              <a:rPr lang="en-US" altLang="ko-KR" sz="1500" dirty="0" err="1">
                <a:solidFill>
                  <a:schemeClr val="tx1"/>
                </a:solidFill>
              </a:rPr>
              <a:t>empno,deptno,ename,sal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2  values (2000,30,'Cat',3000);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SQL&gt; commit;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4_연습문제그림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986" y="4149080"/>
            <a:ext cx="7715430" cy="1999232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01" y="1668359"/>
            <a:ext cx="2821111" cy="248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DC8B937-CA8F-8415-7E6D-41159D00E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24744"/>
            <a:ext cx="896448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5)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사용하여 직원들의 급여와 전체 급여의 누적 급여금액이 아래와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ko-KR" b="1" dirty="0">
                <a:solidFill>
                  <a:schemeClr val="tx1"/>
                </a:solidFill>
              </a:rPr>
              <a:t>같도록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ko-KR" b="1" dirty="0">
                <a:solidFill>
                  <a:schemeClr val="tx1"/>
                </a:solidFill>
              </a:rPr>
              <a:t>단 급여를 오름차순으로 정렬해서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5_연습문제그림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4992" y="2132856"/>
            <a:ext cx="4791264" cy="40559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D3A3D31-7DC7-2D77-F2D6-8C2665C9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24744"/>
            <a:ext cx="48245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5) STDDEV(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r>
              <a:rPr lang="en-US" altLang="ko-KR" b="1" dirty="0">
                <a:solidFill>
                  <a:schemeClr val="tx1"/>
                </a:solidFill>
              </a:rPr>
              <a:t> / VARIANCE( ) </a:t>
            </a:r>
            <a:r>
              <a:rPr lang="ko-KR" altLang="ko-KR" b="1" dirty="0">
                <a:solidFill>
                  <a:schemeClr val="tx1"/>
                </a:solidFill>
              </a:rPr>
              <a:t>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4_그림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844824"/>
            <a:ext cx="3418229" cy="21715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59AA03-BA08-DC3B-B535-FB79B879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96752"/>
            <a:ext cx="561662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6) fruit </a:t>
            </a:r>
            <a:r>
              <a:rPr lang="ko-KR" altLang="ko-KR" b="1" dirty="0">
                <a:solidFill>
                  <a:schemeClr val="tx1"/>
                </a:solidFill>
              </a:rPr>
              <a:t>테이블을 아래와 같은 형태로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6_연습문제그림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2204864"/>
            <a:ext cx="3902237" cy="16119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4AFB61-750F-2436-E860-7B60FD78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268760"/>
            <a:ext cx="8568952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7) student </a:t>
            </a:r>
            <a:r>
              <a:rPr lang="ko-KR" altLang="ko-KR" b="1" dirty="0">
                <a:solidFill>
                  <a:schemeClr val="tx1"/>
                </a:solidFill>
              </a:rPr>
              <a:t>테이블의</a:t>
            </a:r>
            <a:r>
              <a:rPr lang="en-US" altLang="ko-KR" b="1" dirty="0">
                <a:solidFill>
                  <a:schemeClr val="tx1"/>
                </a:solidFill>
              </a:rPr>
              <a:t> Tel </a:t>
            </a:r>
            <a:r>
              <a:rPr lang="ko-KR" altLang="ko-KR" b="1" dirty="0" err="1">
                <a:solidFill>
                  <a:schemeClr val="tx1"/>
                </a:solidFill>
              </a:rPr>
              <a:t>컬럼을</a:t>
            </a:r>
            <a:r>
              <a:rPr lang="ko-KR" altLang="ko-KR" b="1" dirty="0">
                <a:solidFill>
                  <a:schemeClr val="tx1"/>
                </a:solidFill>
              </a:rPr>
              <a:t> 사용하여 아래와 같이 지역별 인원수와 전체대비 차지하는 비율을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단</a:t>
            </a:r>
            <a:r>
              <a:rPr lang="en-US" altLang="ko-KR" sz="1600" dirty="0">
                <a:solidFill>
                  <a:schemeClr val="tx1"/>
                </a:solidFill>
              </a:rPr>
              <a:t>, 02-SEOUL, 031-GYEONGGI, 051-BUSAN, 052-ULSAN, 053-DAEGU,055-GYEONGNAM</a:t>
            </a:r>
            <a:r>
              <a:rPr lang="ko-KR" altLang="en-US" sz="1600" dirty="0">
                <a:solidFill>
                  <a:schemeClr val="tx1"/>
                </a:solidFill>
              </a:rPr>
              <a:t>으로 출력하세요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6_연습문제그림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093193"/>
            <a:ext cx="7715430" cy="14879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C90DF0-89E0-DD1F-1009-F7A1C858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24744"/>
            <a:ext cx="8784976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8)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사용하여 아래와 같이 </a:t>
            </a:r>
            <a:r>
              <a:rPr lang="ko-KR" altLang="ko-KR" b="1" u="sng" dirty="0">
                <a:solidFill>
                  <a:schemeClr val="tx1"/>
                </a:solidFill>
              </a:rPr>
              <a:t>부서별로 급여 누적 합계가</a:t>
            </a:r>
            <a:r>
              <a:rPr lang="ko-KR" altLang="ko-KR" b="1" dirty="0">
                <a:solidFill>
                  <a:schemeClr val="tx1"/>
                </a:solidFill>
              </a:rPr>
              <a:t> 나오도록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en-US" altLang="ko-KR" dirty="0">
                <a:solidFill>
                  <a:schemeClr val="tx1"/>
                </a:solidFill>
              </a:rPr>
              <a:t> ( </a:t>
            </a:r>
            <a:r>
              <a:rPr lang="ko-KR" altLang="ko-KR" dirty="0">
                <a:solidFill>
                  <a:schemeClr val="tx1"/>
                </a:solidFill>
              </a:rPr>
              <a:t>단 부서번호로 오름차순 출력하세요</a:t>
            </a:r>
            <a:r>
              <a:rPr lang="en-US" altLang="ko-KR" dirty="0">
                <a:solidFill>
                  <a:schemeClr val="tx1"/>
                </a:solidFill>
              </a:rPr>
              <a:t>. 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6_연습문제그림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6553" y="1988840"/>
            <a:ext cx="4331671" cy="40559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17E63F-E886-5BEE-8C4F-12A7E2BC2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96752"/>
            <a:ext cx="8784976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9)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사용하여 아래와 같이 각 사원의 급여액이 </a:t>
            </a:r>
            <a:r>
              <a:rPr lang="ko-KR" altLang="ko-KR" b="1" u="sng" dirty="0">
                <a:solidFill>
                  <a:schemeClr val="tx1"/>
                </a:solidFill>
              </a:rPr>
              <a:t>전체 직원 급여총액에서</a:t>
            </a:r>
            <a:r>
              <a:rPr lang="ko-KR" altLang="ko-KR" b="1" dirty="0">
                <a:solidFill>
                  <a:schemeClr val="tx1"/>
                </a:solidFill>
              </a:rPr>
              <a:t> 몇</a:t>
            </a:r>
            <a:r>
              <a:rPr lang="en-US" altLang="ko-KR" b="1" dirty="0">
                <a:solidFill>
                  <a:schemeClr val="tx1"/>
                </a:solidFill>
              </a:rPr>
              <a:t> %</a:t>
            </a:r>
            <a:r>
              <a:rPr lang="ko-KR" altLang="ko-KR" b="1" dirty="0">
                <a:solidFill>
                  <a:schemeClr val="tx1"/>
                </a:solidFill>
              </a:rPr>
              <a:t>의 비율을 차지하는지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ko-KR" b="1" dirty="0">
                <a:solidFill>
                  <a:schemeClr val="tx1"/>
                </a:solidFill>
              </a:rPr>
              <a:t>단 급여 비중이 높은 사람이 먼저 출력되도록 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7_연습문제그림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2132856"/>
            <a:ext cx="5612789" cy="40559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0646ED-7A79-52F8-8A80-677CC9D7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96752"/>
            <a:ext cx="8712968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10)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테이블을 조회하여 아래와 같이 각 직원들의 급여가 </a:t>
            </a:r>
            <a:r>
              <a:rPr lang="ko-KR" altLang="ko-KR" b="1" u="sng" dirty="0">
                <a:solidFill>
                  <a:schemeClr val="tx1"/>
                </a:solidFill>
              </a:rPr>
              <a:t>해당 부서 합계금액에서</a:t>
            </a:r>
            <a:r>
              <a:rPr lang="ko-KR" altLang="ko-KR" b="1" dirty="0">
                <a:solidFill>
                  <a:schemeClr val="tx1"/>
                </a:solidFill>
              </a:rPr>
              <a:t> 몇</a:t>
            </a:r>
            <a:r>
              <a:rPr lang="en-US" altLang="ko-KR" b="1" dirty="0">
                <a:solidFill>
                  <a:schemeClr val="tx1"/>
                </a:solidFill>
              </a:rPr>
              <a:t> %</a:t>
            </a:r>
            <a:r>
              <a:rPr lang="ko-KR" altLang="ko-KR" b="1" dirty="0">
                <a:solidFill>
                  <a:schemeClr val="tx1"/>
                </a:solidFill>
              </a:rPr>
              <a:t>의 비중을 차지하는지를 출력하세요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ko-KR" b="1" dirty="0">
                <a:solidFill>
                  <a:schemeClr val="tx1"/>
                </a:solidFill>
              </a:rPr>
              <a:t>단 부서번호를 기준으로 오름차순으로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7_연습문제그림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2132856"/>
            <a:ext cx="5704708" cy="40559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6C11E28-F2BE-ACB7-36A1-60F853C0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196752"/>
            <a:ext cx="8712968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11) loan </a:t>
            </a:r>
            <a:r>
              <a:rPr lang="ko-KR" altLang="en-US" b="1" dirty="0">
                <a:solidFill>
                  <a:schemeClr val="tx1"/>
                </a:solidFill>
              </a:rPr>
              <a:t>테이블을 사용하여 </a:t>
            </a:r>
            <a:r>
              <a:rPr lang="en-US" altLang="ko-KR" b="1" dirty="0">
                <a:solidFill>
                  <a:schemeClr val="tx1"/>
                </a:solidFill>
              </a:rPr>
              <a:t>1000</a:t>
            </a:r>
            <a:r>
              <a:rPr lang="ko-KR" altLang="en-US" b="1" dirty="0">
                <a:solidFill>
                  <a:schemeClr val="tx1"/>
                </a:solidFill>
              </a:rPr>
              <a:t>번 지점의 대출 내역을 출력하되 대출일자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대출종목코드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대출건수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대출총액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누적대출금액을 아래와 같이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8_연습문제그림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348880"/>
            <a:ext cx="5704708" cy="182688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8C1583-DB3F-8932-CB34-F307EBAE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1844824"/>
            <a:ext cx="2880320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12)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loan </a:t>
            </a:r>
            <a:r>
              <a:rPr lang="ko-KR" altLang="en-US" dirty="0">
                <a:solidFill>
                  <a:schemeClr val="tx1"/>
                </a:solidFill>
              </a:rPr>
              <a:t>테이블을 사용하여 전체 지점의 대출종목코드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대출지점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대출일자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대출건수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대출액을</a:t>
            </a:r>
            <a:r>
              <a:rPr lang="ko-KR" altLang="en-US" dirty="0">
                <a:solidFill>
                  <a:schemeClr val="tx1"/>
                </a:solidFill>
              </a:rPr>
              <a:t> 대출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코드와 대출지점별로 누적 합계를 구하세요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8_연습문제그림1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1840" y="1844824"/>
            <a:ext cx="5515125" cy="43805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8295CEE-22BD-49A9-4410-387E1489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24744"/>
            <a:ext cx="864096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13) loan </a:t>
            </a:r>
            <a:r>
              <a:rPr lang="ko-KR" altLang="en-US" b="1" dirty="0">
                <a:solidFill>
                  <a:schemeClr val="tx1"/>
                </a:solidFill>
              </a:rPr>
              <a:t>테이블을 조회하여 </a:t>
            </a:r>
            <a:r>
              <a:rPr lang="en-US" altLang="ko-KR" b="1" dirty="0">
                <a:solidFill>
                  <a:schemeClr val="tx1"/>
                </a:solidFill>
              </a:rPr>
              <a:t>1000</a:t>
            </a:r>
            <a:r>
              <a:rPr lang="ko-KR" altLang="en-US" b="1" dirty="0">
                <a:solidFill>
                  <a:schemeClr val="tx1"/>
                </a:solidFill>
              </a:rPr>
              <a:t>번 지점의 대출 내역을 대출 </a:t>
            </a:r>
            <a:r>
              <a:rPr lang="ko-KR" altLang="en-US" b="1" dirty="0" err="1">
                <a:solidFill>
                  <a:schemeClr val="tx1"/>
                </a:solidFill>
              </a:rPr>
              <a:t>코드별로</a:t>
            </a:r>
            <a:r>
              <a:rPr lang="ko-KR" altLang="en-US" b="1" dirty="0">
                <a:solidFill>
                  <a:schemeClr val="tx1"/>
                </a:solidFill>
              </a:rPr>
              <a:t> 합쳐서 대출일자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대출구분코드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대출건수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대출총액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코드별</a:t>
            </a:r>
            <a:r>
              <a:rPr lang="ko-KR" altLang="en-US" b="1" dirty="0">
                <a:solidFill>
                  <a:schemeClr val="tx1"/>
                </a:solidFill>
              </a:rPr>
              <a:t> 누적대출금액을 아래와 같이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9_연습문제그림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420888"/>
            <a:ext cx="6279677" cy="21658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1DC11C-DB8F-F563-89E8-176C5288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980728"/>
            <a:ext cx="8712968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14) professor </a:t>
            </a:r>
            <a:r>
              <a:rPr lang="ko-KR" altLang="ko-KR" b="1" dirty="0">
                <a:solidFill>
                  <a:schemeClr val="tx1"/>
                </a:solidFill>
              </a:rPr>
              <a:t>테이블에서 각 교수들의 급여를 구하고 각 교수의 급여액이 전체 교수의 급여 합계에서 차지하는 비율을 출력하세요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39_연습문제그림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2060848"/>
            <a:ext cx="5982379" cy="40338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A1517A-1B7E-279E-932B-53F083DE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7504" y="1124744"/>
            <a:ext cx="89289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15) professor </a:t>
            </a:r>
            <a:r>
              <a:rPr lang="ko-KR" altLang="ko-KR" b="1" dirty="0">
                <a:solidFill>
                  <a:schemeClr val="tx1"/>
                </a:solidFill>
              </a:rPr>
              <a:t>테이블을 조회하여 학과번호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 err="1">
                <a:solidFill>
                  <a:schemeClr val="tx1"/>
                </a:solidFill>
              </a:rPr>
              <a:t>교수명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>
                <a:solidFill>
                  <a:schemeClr val="tx1"/>
                </a:solidFill>
              </a:rPr>
              <a:t>급여</a:t>
            </a:r>
            <a:r>
              <a:rPr lang="en-US" altLang="ko-KR" b="1" dirty="0">
                <a:solidFill>
                  <a:schemeClr val="tx1"/>
                </a:solidFill>
              </a:rPr>
              <a:t> , </a:t>
            </a:r>
            <a:r>
              <a:rPr lang="ko-KR" altLang="ko-KR" b="1" dirty="0">
                <a:solidFill>
                  <a:schemeClr val="tx1"/>
                </a:solidFill>
              </a:rPr>
              <a:t>학과별 급여 합계를 구하고 각 교수의 급여가 해당 학과별 급여 합계에서 차지하는 비율을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40_연습문제그림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7" y="2060848"/>
            <a:ext cx="6066638" cy="40338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A4EE3E-DE37-3124-1043-200B322D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1052736"/>
            <a:ext cx="84249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ko-KR" b="1" dirty="0">
                <a:solidFill>
                  <a:schemeClr val="tx1"/>
                </a:solidFill>
              </a:rPr>
              <a:t>특정 조건으로 세부적인 그룹화 하기</a:t>
            </a:r>
            <a:r>
              <a:rPr lang="en-US" altLang="ko-KR" b="1" dirty="0">
                <a:solidFill>
                  <a:schemeClr val="tx1"/>
                </a:solidFill>
              </a:rPr>
              <a:t> (GROUP BY </a:t>
            </a:r>
            <a:r>
              <a:rPr lang="ko-KR" altLang="ko-KR" b="1" dirty="0">
                <a:solidFill>
                  <a:schemeClr val="tx1"/>
                </a:solidFill>
              </a:rPr>
              <a:t>절 사용하기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3장_p4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988840"/>
            <a:ext cx="4791264" cy="2516275"/>
          </a:xfrm>
          <a:prstGeom prst="rect">
            <a:avLst/>
          </a:prstGeom>
        </p:spPr>
      </p:pic>
      <p:pic>
        <p:nvPicPr>
          <p:cNvPr id="13" name="그림 12" descr="3장_p5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9912" y="2924944"/>
            <a:ext cx="4830521" cy="323630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D8AC7D-2229-49CA-653D-E1DB1BA22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520" y="1196752"/>
            <a:ext cx="331236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[ Check Your Self !! ]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248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1. </a:t>
            </a:r>
            <a:r>
              <a:rPr lang="ko-KR" altLang="ko-KR" sz="1500" dirty="0">
                <a:solidFill>
                  <a:schemeClr val="tx1"/>
                </a:solidFill>
              </a:rPr>
              <a:t>나는 기본적인 그룹함수들을 사용할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2.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GROUP BY </a:t>
            </a:r>
            <a:r>
              <a:rPr lang="ko-KR" altLang="ko-KR" sz="1500" dirty="0">
                <a:solidFill>
                  <a:schemeClr val="tx1"/>
                </a:solidFill>
              </a:rPr>
              <a:t>절을 활용하여 </a:t>
            </a:r>
            <a:r>
              <a:rPr lang="ko-KR" altLang="ko-KR" sz="1500" dirty="0" err="1">
                <a:solidFill>
                  <a:schemeClr val="tx1"/>
                </a:solidFill>
              </a:rPr>
              <a:t>그루핑을</a:t>
            </a:r>
            <a:r>
              <a:rPr lang="ko-KR" altLang="ko-KR" sz="1500" dirty="0">
                <a:solidFill>
                  <a:schemeClr val="tx1"/>
                </a:solidFill>
              </a:rPr>
              <a:t> 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3.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HAVING </a:t>
            </a:r>
            <a:r>
              <a:rPr lang="ko-KR" altLang="ko-KR" sz="1500" dirty="0">
                <a:solidFill>
                  <a:schemeClr val="tx1"/>
                </a:solidFill>
              </a:rPr>
              <a:t>절을 사용하여 조건을 활용할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4.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ROLLUP / CUBE </a:t>
            </a:r>
            <a:r>
              <a:rPr lang="ko-KR" altLang="ko-KR" sz="1500" dirty="0">
                <a:solidFill>
                  <a:schemeClr val="tx1"/>
                </a:solidFill>
              </a:rPr>
              <a:t>를 사용하여 소계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ko-KR" sz="1500" dirty="0">
                <a:solidFill>
                  <a:schemeClr val="tx1"/>
                </a:solidFill>
              </a:rPr>
              <a:t>합계를 구할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-----------------( YES / NO )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5.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GROUPING SETS </a:t>
            </a:r>
            <a:r>
              <a:rPr lang="ko-KR" altLang="ko-KR" sz="1500" dirty="0">
                <a:solidFill>
                  <a:schemeClr val="tx1"/>
                </a:solidFill>
              </a:rPr>
              <a:t>를 활용하여 복잡한 그룹함수 쿼리를 합칠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6.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LISTAGG </a:t>
            </a:r>
            <a:r>
              <a:rPr lang="ko-KR" altLang="ko-KR" sz="1500" dirty="0">
                <a:solidFill>
                  <a:schemeClr val="tx1"/>
                </a:solidFill>
              </a:rPr>
              <a:t>함수를 활용하여 가로로 목록을 출력할 수 있는가</a:t>
            </a:r>
            <a:r>
              <a:rPr lang="en-US" altLang="ko-KR" sz="1500" dirty="0">
                <a:solidFill>
                  <a:schemeClr val="tx1"/>
                </a:solidFill>
              </a:rPr>
              <a:t> ? 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7. </a:t>
            </a:r>
            <a:r>
              <a:rPr lang="ko-KR" altLang="ko-KR" sz="1500" dirty="0">
                <a:solidFill>
                  <a:schemeClr val="tx1"/>
                </a:solidFill>
              </a:rPr>
              <a:t>나는 그룹함수와</a:t>
            </a:r>
            <a:r>
              <a:rPr lang="en-US" altLang="ko-KR" sz="1500" dirty="0">
                <a:solidFill>
                  <a:schemeClr val="tx1"/>
                </a:solidFill>
              </a:rPr>
              <a:t> DECODE </a:t>
            </a:r>
            <a:r>
              <a:rPr lang="ko-KR" altLang="ko-KR" sz="1500" dirty="0">
                <a:solidFill>
                  <a:schemeClr val="tx1"/>
                </a:solidFill>
              </a:rPr>
              <a:t>를 활용하여 달력 및 집계를 출력할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8.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PIVOT </a:t>
            </a:r>
            <a:r>
              <a:rPr lang="ko-KR" altLang="ko-KR" sz="1500" dirty="0">
                <a:solidFill>
                  <a:schemeClr val="tx1"/>
                </a:solidFill>
              </a:rPr>
              <a:t>함수를 사용하여 집계 결과를 출력할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 -------------------(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9.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LAG </a:t>
            </a:r>
            <a:r>
              <a:rPr lang="ko-KR" altLang="ko-KR" sz="1500" dirty="0">
                <a:solidFill>
                  <a:schemeClr val="tx1"/>
                </a:solidFill>
              </a:rPr>
              <a:t>함수를 </a:t>
            </a:r>
            <a:r>
              <a:rPr lang="ko-KR" altLang="ko-KR" sz="1500" dirty="0" err="1">
                <a:solidFill>
                  <a:schemeClr val="tx1"/>
                </a:solidFill>
              </a:rPr>
              <a:t>활욯하여</a:t>
            </a:r>
            <a:r>
              <a:rPr lang="ko-KR" altLang="ko-KR" sz="1500" dirty="0">
                <a:solidFill>
                  <a:schemeClr val="tx1"/>
                </a:solidFill>
              </a:rPr>
              <a:t> 기준일과 오늘과의 차이를 출력할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10.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RANK( ) </a:t>
            </a:r>
            <a:r>
              <a:rPr lang="ko-KR" altLang="ko-KR" sz="1500" dirty="0">
                <a:solidFill>
                  <a:schemeClr val="tx1"/>
                </a:solidFill>
              </a:rPr>
              <a:t>함수를 활용하여 데이터들의 순위를 출력 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11.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SUM( ) OVER </a:t>
            </a:r>
            <a:r>
              <a:rPr lang="ko-KR" altLang="ko-KR" sz="1500" dirty="0">
                <a:solidFill>
                  <a:schemeClr val="tx1"/>
                </a:solidFill>
              </a:rPr>
              <a:t>함수를 활용하여 누적 집계 결과를 출력할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-----( YES / NO 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12. </a:t>
            </a:r>
            <a:r>
              <a:rPr lang="ko-KR" altLang="ko-KR" sz="1500" dirty="0">
                <a:solidFill>
                  <a:schemeClr val="tx1"/>
                </a:solidFill>
              </a:rPr>
              <a:t>나는</a:t>
            </a:r>
            <a:r>
              <a:rPr lang="en-US" altLang="ko-KR" sz="1500" dirty="0">
                <a:solidFill>
                  <a:schemeClr val="tx1"/>
                </a:solidFill>
              </a:rPr>
              <a:t> RATIO_TO_REPORT( ) </a:t>
            </a:r>
            <a:r>
              <a:rPr lang="ko-KR" altLang="ko-KR" sz="1500" dirty="0">
                <a:solidFill>
                  <a:schemeClr val="tx1"/>
                </a:solidFill>
              </a:rPr>
              <a:t>함수를 사용하여 비율을 출력할 수 있는가</a:t>
            </a:r>
            <a:r>
              <a:rPr lang="en-US" altLang="ko-KR" sz="1500" dirty="0">
                <a:solidFill>
                  <a:schemeClr val="tx1"/>
                </a:solidFill>
              </a:rPr>
              <a:t>? ---------( YES / NO )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E77DC4-DB20-497F-CF5F-3730FBB4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0"/>
            <a:ext cx="6120680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장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SQL </a:t>
            </a:r>
            <a:r>
              <a:rPr lang="ko-KR" altLang="en-US" sz="2000" b="1" dirty="0" err="1">
                <a:solidFill>
                  <a:schemeClr val="tx1"/>
                </a:solidFill>
              </a:rPr>
              <a:t>복수행</a:t>
            </a:r>
            <a:r>
              <a:rPr lang="ko-KR" altLang="en-US" sz="2000" b="1" dirty="0">
                <a:solidFill>
                  <a:schemeClr val="tx1"/>
                </a:solidFill>
              </a:rPr>
              <a:t> 함수를 배웁니다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ECFA04-C600-42F7-A118-FB3FA9C795E5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" name="그림 9" descr="3장_p5_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628800"/>
            <a:ext cx="5520870" cy="388356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436096" y="2924944"/>
            <a:ext cx="2304256" cy="6480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정렬</a:t>
            </a:r>
            <a:r>
              <a:rPr lang="en-US" altLang="ko-KR" b="1" dirty="0">
                <a:solidFill>
                  <a:schemeClr val="tx1"/>
                </a:solidFill>
              </a:rPr>
              <a:t>? </a:t>
            </a:r>
            <a:r>
              <a:rPr lang="ko-KR" altLang="en-US" b="1" dirty="0">
                <a:solidFill>
                  <a:schemeClr val="tx1"/>
                </a:solidFill>
              </a:rPr>
              <a:t>수동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0643CE-8A77-A340-A827-D6119E00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" y="82831"/>
            <a:ext cx="613833" cy="7645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>
          <a:defRPr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2978</TotalTime>
  <Words>2545</Words>
  <Application>Microsoft Office PowerPoint</Application>
  <PresentationFormat>화면 슬라이드 쇼(4:3)</PresentationFormat>
  <Paragraphs>464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4" baseType="lpstr">
      <vt:lpstr>굴림</vt:lpstr>
      <vt:lpstr>Arial</vt:lpstr>
      <vt:lpstr>맑은 고딕</vt:lpstr>
      <vt:lpstr>Office 테마</vt:lpstr>
      <vt:lpstr>다양한 예제로 쉽게 배우는 오라클 SQL 과 PL/SQL</vt:lpstr>
      <vt:lpstr>3장. SQL 복수행 함수를 배웁니다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진수쌤이 전해주는 실전 SQL 과 PL/SQL</dc:title>
  <dc:creator>jinsu</dc:creator>
  <cp:lastModifiedBy>서 진수</cp:lastModifiedBy>
  <cp:revision>137</cp:revision>
  <dcterms:created xsi:type="dcterms:W3CDTF">2012-11-06T06:53:25Z</dcterms:created>
  <dcterms:modified xsi:type="dcterms:W3CDTF">2023-07-03T05:47:13Z</dcterms:modified>
</cp:coreProperties>
</file>